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600" r:id="rId4"/>
    <p:sldId id="1649" r:id="rId6"/>
    <p:sldId id="1650" r:id="rId7"/>
    <p:sldId id="1651" r:id="rId8"/>
    <p:sldId id="1652" r:id="rId9"/>
    <p:sldId id="1653" r:id="rId10"/>
    <p:sldId id="1654" r:id="rId11"/>
    <p:sldId id="1655" r:id="rId12"/>
    <p:sldId id="1656" r:id="rId13"/>
    <p:sldId id="1657" r:id="rId14"/>
    <p:sldId id="1658" r:id="rId15"/>
    <p:sldId id="1671" r:id="rId16"/>
    <p:sldId id="1672" r:id="rId17"/>
    <p:sldId id="1673" r:id="rId18"/>
    <p:sldId id="1674" r:id="rId19"/>
    <p:sldId id="1675" r:id="rId20"/>
    <p:sldId id="1676" r:id="rId21"/>
    <p:sldId id="1677" r:id="rId22"/>
    <p:sldId id="1678" r:id="rId23"/>
    <p:sldId id="1679" r:id="rId24"/>
    <p:sldId id="1680" r:id="rId25"/>
    <p:sldId id="1681" r:id="rId26"/>
    <p:sldId id="1688" r:id="rId27"/>
    <p:sldId id="1689" r:id="rId28"/>
    <p:sldId id="1690" r:id="rId29"/>
    <p:sldId id="1691" r:id="rId30"/>
    <p:sldId id="1692" r:id="rId31"/>
    <p:sldId id="1619" r:id="rId32"/>
    <p:sldId id="1620" r:id="rId33"/>
    <p:sldId id="1693" r:id="rId34"/>
    <p:sldId id="1621" r:id="rId35"/>
    <p:sldId id="1622" r:id="rId36"/>
    <p:sldId id="1623" r:id="rId37"/>
    <p:sldId id="1624" r:id="rId38"/>
    <p:sldId id="1625" r:id="rId39"/>
    <p:sldId id="1626" r:id="rId40"/>
    <p:sldId id="1627" r:id="rId41"/>
    <p:sldId id="1628" r:id="rId42"/>
    <p:sldId id="1629" r:id="rId43"/>
    <p:sldId id="1630" r:id="rId44"/>
    <p:sldId id="1631" r:id="rId45"/>
    <p:sldId id="1632" r:id="rId46"/>
    <p:sldId id="1633" r:id="rId47"/>
    <p:sldId id="1634" r:id="rId48"/>
    <p:sldId id="1694" r:id="rId49"/>
    <p:sldId id="1695" r:id="rId50"/>
    <p:sldId id="1696" r:id="rId51"/>
    <p:sldId id="1697" r:id="rId52"/>
    <p:sldId id="1698" r:id="rId53"/>
    <p:sldId id="1699" r:id="rId54"/>
    <p:sldId id="1700" r:id="rId55"/>
    <p:sldId id="1701" r:id="rId56"/>
    <p:sldId id="1702" r:id="rId57"/>
    <p:sldId id="1703" r:id="rId58"/>
    <p:sldId id="1704" r:id="rId59"/>
    <p:sldId id="1705" r:id="rId60"/>
    <p:sldId id="1706" r:id="rId61"/>
    <p:sldId id="1707" r:id="rId62"/>
    <p:sldId id="1708" r:id="rId63"/>
    <p:sldId id="1709" r:id="rId64"/>
    <p:sldId id="1710" r:id="rId65"/>
    <p:sldId id="1711" r:id="rId66"/>
    <p:sldId id="1712" r:id="rId67"/>
    <p:sldId id="1713" r:id="rId68"/>
    <p:sldId id="1714" r:id="rId69"/>
    <p:sldId id="1715" r:id="rId70"/>
    <p:sldId id="1716" r:id="rId71"/>
    <p:sldId id="1717" r:id="rId72"/>
    <p:sldId id="1718" r:id="rId73"/>
    <p:sldId id="1719" r:id="rId74"/>
    <p:sldId id="1720" r:id="rId75"/>
    <p:sldId id="1721" r:id="rId76"/>
  </p:sldIdLst>
  <p:sldSz cx="9144000" cy="5143500" type="screen16x9"/>
  <p:notesSz cx="6858000" cy="9144000"/>
  <p:custDataLst>
    <p:tags r:id="rId8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901"/>
    <a:srgbClr val="7FBD01"/>
    <a:srgbClr val="ADD05D"/>
    <a:srgbClr val="ED7D31"/>
    <a:srgbClr val="0070C0"/>
    <a:srgbClr val="3366FF"/>
    <a:srgbClr val="2626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3" autoAdjust="0"/>
    <p:restoredTop sz="74568" autoAdjust="0"/>
  </p:normalViewPr>
  <p:slideViewPr>
    <p:cSldViewPr snapToGrid="0" showGuides="1">
      <p:cViewPr varScale="1">
        <p:scale>
          <a:sx n="61" d="100"/>
          <a:sy n="61" d="100"/>
        </p:scale>
        <p:origin x="664" y="36"/>
      </p:cViewPr>
      <p:guideLst>
        <p:guide orient="horz" pos="279"/>
        <p:guide orient="horz" pos="2813"/>
        <p:guide pos="5364"/>
        <p:guide pos="305"/>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0" Type="http://schemas.openxmlformats.org/officeDocument/2006/relationships/tags" Target="tags/tag2.xml"/><Relationship Id="rId8" Type="http://schemas.openxmlformats.org/officeDocument/2006/relationships/slide" Target="slides/slide4.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4" Type="http://schemas.openxmlformats.org/officeDocument/2006/relationships/hyperlink" Target="https://www.imdb.com/title/tt0080684/reviews" TargetMode="External"/><Relationship Id="rId3" Type="http://schemas.openxmlformats.org/officeDocument/2006/relationships/hyperlink" Target="https://www.imdb.com/" TargetMode="External"/><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ensorflow.org/beta/tutorials/keras/basic_text_classification" TargetMode="External"/><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tensorflow.org/beta/tutorials/text/word_embeddings" TargetMode="External"/><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evelopers.google.com/machine-learning/guides/text-classification/step-3" TargetMode="External"/><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sym typeface="+mn-ea"/>
              </a:rPr>
              <a:t>卷积层究竟学习到了什么</a:t>
            </a:r>
            <a:r>
              <a:rPr lang="zh-CN" altLang="en-US" dirty="0" smtClean="0">
                <a:latin typeface="微软雅黑" panose="020B0503020204020204" pitchFamily="34" charset="-122"/>
                <a:ea typeface="微软雅黑" panose="020B0503020204020204" pitchFamily="34" charset="-122"/>
                <a:sym typeface="+mn-ea"/>
              </a:rPr>
              <a:t>特征？</a:t>
            </a:r>
            <a:endParaRPr lang="zh-CN" altLang="en-US" dirty="0" smtClean="0">
              <a:latin typeface="微软雅黑" panose="020B0503020204020204" pitchFamily="34" charset="-122"/>
              <a:ea typeface="微软雅黑" panose="020B0503020204020204" pitchFamily="34" charset="-122"/>
              <a:sym typeface="+mn-ea"/>
            </a:endParaRPr>
          </a:p>
          <a:p>
            <a:r>
              <a:rPr lang="zh-CN" altLang="en-US" dirty="0" smtClean="0">
                <a:latin typeface="微软雅黑" panose="020B0503020204020204" pitchFamily="34" charset="-122"/>
                <a:ea typeface="微软雅黑" panose="020B0503020204020204" pitchFamily="34" charset="-122"/>
                <a:sym typeface="+mn-ea"/>
              </a:rPr>
              <a:t>其思路和</a:t>
            </a:r>
            <a:r>
              <a:rPr lang="en-US" altLang="zh-CN" dirty="0" smtClean="0">
                <a:latin typeface="微软雅黑" panose="020B0503020204020204" pitchFamily="34" charset="-122"/>
                <a:ea typeface="微软雅黑" panose="020B0503020204020204" pitchFamily="34" charset="-122"/>
                <a:sym typeface="+mn-ea"/>
              </a:rPr>
              <a:t>dd</a:t>
            </a:r>
            <a:r>
              <a:rPr lang="zh-CN" altLang="en-US" dirty="0" smtClean="0">
                <a:latin typeface="微软雅黑" panose="020B0503020204020204" pitchFamily="34" charset="-122"/>
                <a:ea typeface="微软雅黑" panose="020B0503020204020204" pitchFamily="34" charset="-122"/>
                <a:sym typeface="+mn-ea"/>
              </a:rPr>
              <a:t>图像生成类似：</a:t>
            </a:r>
            <a:r>
              <a:rPr lang="en-US" altLang="zh-CN" dirty="0" smtClean="0">
                <a:latin typeface="微软雅黑" panose="020B0503020204020204" pitchFamily="34" charset="-122"/>
                <a:ea typeface="微软雅黑" panose="020B0503020204020204" pitchFamily="34" charset="-122"/>
                <a:sym typeface="+mn-ea"/>
              </a:rPr>
              <a:t>DD</a:t>
            </a:r>
            <a:r>
              <a:rPr lang="zh-CN" altLang="en-US" dirty="0" smtClean="0">
                <a:latin typeface="微软雅黑" panose="020B0503020204020204" pitchFamily="34" charset="-122"/>
                <a:ea typeface="微软雅黑" panose="020B0503020204020204" pitchFamily="34" charset="-122"/>
                <a:sym typeface="+mn-ea"/>
              </a:rPr>
              <a:t>在生成海星图像的时候，可以通过最大化输出层，算出的类别改了为海星类别，作为目标来改变输入图像，使其具有海星的形状特征。</a:t>
            </a:r>
            <a:endParaRPr lang="zh-CN" altLang="en-US" dirty="0" smtClean="0">
              <a:latin typeface="微软雅黑" panose="020B0503020204020204" pitchFamily="34" charset="-122"/>
              <a:ea typeface="微软雅黑" panose="020B0503020204020204" pitchFamily="34" charset="-122"/>
              <a:sym typeface="+mn-ea"/>
            </a:endParaRPr>
          </a:p>
          <a:p>
            <a:endParaRPr lang="zh-CN" altLang="en-US" dirty="0" smtClean="0">
              <a:latin typeface="微软雅黑" panose="020B0503020204020204" pitchFamily="34" charset="-122"/>
              <a:ea typeface="微软雅黑" panose="020B0503020204020204" pitchFamily="34" charset="-122"/>
              <a:sym typeface="+mn-ea"/>
            </a:endParaRPr>
          </a:p>
          <a:p>
            <a:r>
              <a:rPr lang="zh-CN" altLang="en-US" dirty="0" smtClean="0">
                <a:latin typeface="微软雅黑" panose="020B0503020204020204" pitchFamily="34" charset="-122"/>
                <a:ea typeface="微软雅黑" panose="020B0503020204020204" pitchFamily="34" charset="-122"/>
                <a:sym typeface="+mn-ea"/>
              </a:rPr>
              <a:t>以最大化某个卷积层的激活值为目标来改备输入图像，那么最终形成的输入图像就会具备该卷积层最敏感的特征。</a:t>
            </a:r>
            <a:endParaRPr lang="zh-CN" altLang="en-US" dirty="0" smtClean="0">
              <a:latin typeface="微软雅黑" panose="020B0503020204020204" pitchFamily="34" charset="-122"/>
              <a:ea typeface="微软雅黑" panose="020B0503020204020204" pitchFamily="34" charset="-122"/>
              <a:sym typeface="+mn-ea"/>
            </a:endParaRPr>
          </a:p>
          <a:p>
            <a:endParaRPr lang="zh-CN" altLang="en-US" dirty="0" smtClean="0">
              <a:latin typeface="微软雅黑" panose="020B0503020204020204" pitchFamily="34" charset="-122"/>
              <a:ea typeface="微软雅黑" panose="020B0503020204020204" pitchFamily="34" charset="-122"/>
              <a:sym typeface="+mn-ea"/>
            </a:endParaRPr>
          </a:p>
          <a:p>
            <a:endParaRPr lang="en-US" altLang="zh-CN" dirty="0" smtClean="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10</a:t>
            </a:r>
            <a:r>
              <a:rPr lang="zh-CN" altLang="en-US" dirty="0"/>
              <a:t>个不同的层，每一步训练</a:t>
            </a:r>
            <a:r>
              <a:rPr lang="en-US" altLang="zh-CN" dirty="0"/>
              <a:t>200</a:t>
            </a:r>
            <a:r>
              <a:rPr lang="zh-CN" altLang="en-US" dirty="0"/>
              <a:t>步，得到的</a:t>
            </a:r>
            <a:r>
              <a:rPr lang="zh-CN" altLang="en-US" dirty="0"/>
              <a:t>结果</a:t>
            </a:r>
            <a:endParaRPr lang="zh-CN" altLang="en-US" dirty="0"/>
          </a:p>
          <a:p>
            <a:r>
              <a:rPr lang="zh-CN" altLang="en-US" dirty="0"/>
              <a:t>纹理提出的特征</a:t>
            </a:r>
            <a:r>
              <a:rPr lang="zh-CN" altLang="en-US" dirty="0"/>
              <a:t>不一样</a:t>
            </a:r>
            <a:endParaRPr lang="zh-CN" altLang="en-US" dirty="0"/>
          </a:p>
          <a:p>
            <a:endParaRPr lang="zh-CN" altLang="en-US" dirty="0"/>
          </a:p>
          <a:p>
            <a:r>
              <a:rPr lang="zh-CN" altLang="en-US" dirty="0"/>
              <a:t>使用不同的层会产生不同的图像，较深的层对较高级的特征(如眼睛和脸)有响应，而较早的层对较简单的特征(如边缘、形状和纹理)有响应。</a:t>
            </a:r>
            <a:endParaRPr lang="zh-CN" altLang="en-US" dirty="0"/>
          </a:p>
          <a:p>
            <a:r>
              <a:rPr lang="zh-CN" altLang="en-US" dirty="0"/>
              <a:t>可以自由地尝试选择的层，更深的层(具有更高索引的层)需要更长的时间来训练，因为梯度计算地更深入。</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indent="0">
              <a:lnSpc>
                <a:spcPct val="150000"/>
              </a:lnSpc>
              <a:buFont typeface="Wingdings" panose="05000000000000000000" pitchFamily="2" charset="2"/>
              <a:buNone/>
            </a:pPr>
            <a:r>
              <a:rPr lang="zh-CN" altLang="en-US" dirty="0">
                <a:latin typeface="Times New Roman" panose="02020603050405020304" pitchFamily="18" charset="0"/>
                <a:ea typeface="微软雅黑" panose="020B0503020204020204" pitchFamily="34" charset="-122"/>
                <a:cs typeface="Times New Roman" panose="02020603050405020304" pitchFamily="18" charset="0"/>
                <a:sym typeface="+mn-ea"/>
              </a:rPr>
              <a:t>同</a:t>
            </a: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sym typeface="+mn-ea"/>
              </a:rPr>
              <a:t>一卷积层中不同通道学习到的内容有什么区别？</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pPr indent="0">
              <a:lnSpc>
                <a:spcPct val="150000"/>
              </a:lnSpc>
              <a:buFont typeface="Wingdings" panose="05000000000000000000" pitchFamily="2" charset="2"/>
              <a:buNone/>
            </a:pPr>
            <a:r>
              <a:rPr lang="zh-CN" altLang="en-US" dirty="0" smtClean="0">
                <a:latin typeface="Times New Roman" panose="02020603050405020304" pitchFamily="18" charset="0"/>
                <a:ea typeface="微软雅黑" panose="020B0503020204020204" pitchFamily="34" charset="-122"/>
                <a:cs typeface="Times New Roman" panose="02020603050405020304" pitchFamily="18" charset="0"/>
                <a:sym typeface="+mn-ea"/>
              </a:rPr>
              <a:t>浅层的卷积和深层的卷积学习到的内容有什么区别？</a:t>
            </a:r>
            <a:endParaRPr lang="en-US" altLang="zh-CN" dirty="0" smtClean="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0</a:t>
            </a:r>
            <a:r>
              <a:rPr lang="zh-CN" altLang="en-US" dirty="0"/>
              <a:t>、原始图片，</a:t>
            </a:r>
            <a:endParaRPr lang="zh-CN" altLang="en-US" dirty="0"/>
          </a:p>
          <a:p>
            <a:r>
              <a:rPr lang="en-US" altLang="zh-CN" dirty="0"/>
              <a:t>1</a:t>
            </a:r>
            <a:r>
              <a:rPr lang="zh-CN" altLang="en-US" dirty="0"/>
              <a:t>、直接使用背景图作为输入，</a:t>
            </a:r>
            <a:r>
              <a:rPr lang="zh-CN" altLang="en-US" dirty="0">
                <a:sym typeface="+mn-ea"/>
              </a:rPr>
              <a:t>缺点：（</a:t>
            </a:r>
            <a:r>
              <a:rPr lang="en-US" altLang="zh-CN" dirty="0">
                <a:sym typeface="+mn-ea"/>
              </a:rPr>
              <a:t>1</a:t>
            </a:r>
            <a:r>
              <a:rPr lang="zh-CN" altLang="en-US" dirty="0">
                <a:sym typeface="+mn-ea"/>
              </a:rPr>
              <a:t>）图像看上去比较粗糙，有</a:t>
            </a:r>
            <a:r>
              <a:rPr lang="zh-CN" altLang="en-US" dirty="0">
                <a:sym typeface="+mn-ea"/>
              </a:rPr>
              <a:t>噪声（</a:t>
            </a:r>
            <a:r>
              <a:rPr lang="en-US" altLang="zh-CN" dirty="0">
                <a:sym typeface="+mn-ea"/>
              </a:rPr>
              <a:t>2</a:t>
            </a:r>
            <a:r>
              <a:rPr lang="zh-CN" altLang="en-US" dirty="0">
                <a:sym typeface="+mn-ea"/>
              </a:rPr>
              <a:t>）分辨率低（</a:t>
            </a:r>
            <a:r>
              <a:rPr lang="en-US" altLang="zh-CN" dirty="0">
                <a:sym typeface="+mn-ea"/>
              </a:rPr>
              <a:t>3</a:t>
            </a:r>
            <a:r>
              <a:rPr lang="zh-CN" altLang="en-US" dirty="0">
                <a:sym typeface="+mn-ea"/>
              </a:rPr>
              <a:t>）输出的特征模式单一</a:t>
            </a:r>
            <a:endParaRPr lang="zh-CN" altLang="en-US" dirty="0"/>
          </a:p>
          <a:p>
            <a:r>
              <a:rPr lang="en-US" altLang="zh-CN" dirty="0"/>
              <a:t>2</a:t>
            </a:r>
            <a:r>
              <a:rPr lang="zh-CN" altLang="en-US" dirty="0"/>
              <a:t>、优化</a:t>
            </a:r>
            <a:r>
              <a:rPr lang="en-US" altLang="zh-CN" dirty="0"/>
              <a:t>1</a:t>
            </a:r>
            <a:r>
              <a:rPr lang="zh-CN" altLang="en-US" dirty="0"/>
              <a:t>：不同尺寸，可以在不同比例的图上使用梯度上升来解决这些问题，并在小比例上图生成的结果合并到到更大比例的图上</a:t>
            </a:r>
            <a:endParaRPr lang="zh-CN" altLang="en-US" dirty="0"/>
          </a:p>
          <a:p>
            <a:r>
              <a:rPr lang="en-US" altLang="zh-CN" dirty="0"/>
              <a:t>2</a:t>
            </a:r>
            <a:r>
              <a:rPr lang="zh-CN" altLang="en-US" dirty="0"/>
              <a:t>、优化</a:t>
            </a:r>
            <a:r>
              <a:rPr lang="en-US" altLang="zh-CN" dirty="0"/>
              <a:t>2</a:t>
            </a:r>
            <a:r>
              <a:rPr lang="zh-CN" altLang="en-US" dirty="0"/>
              <a:t>：</a:t>
            </a:r>
            <a:r>
              <a:rPr dirty="0"/>
              <a:t>分块计算</a:t>
            </a:r>
            <a:endParaRPr dirty="0"/>
          </a:p>
          <a:p>
            <a:r>
              <a:rPr dirty="0"/>
              <a:t>如果单幅图像尺寸过大，执行梯度计算所需的时间和内存也会随之增加，有的机器可能无法支持</a:t>
            </a:r>
            <a:endParaRPr dirty="0"/>
          </a:p>
          <a:p>
            <a:r>
              <a:rPr dirty="0"/>
              <a:t>为了解决这个问题，可以将图像拆分为多个小图块计算梯度，最后将其拼合起来，得到最终图像。</a:t>
            </a:r>
            <a:endParaRPr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从头开始训练一个神经网络，需要大量的数据集、充足的硬件资源、非常长的训练</a:t>
            </a:r>
            <a:r>
              <a:rPr lang="zh-CN" altLang="en-US"/>
              <a:t>时间</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以图像分类问题为例，在针对新场景的迁移学习建模时，一般以某个训练好的模型为基础（如</a:t>
            </a:r>
            <a:r>
              <a:rPr lang="en-US" altLang="zh-CN"/>
              <a:t>ImageNet</a:t>
            </a:r>
            <a:r>
              <a:rPr lang="zh-CN" altLang="en-US"/>
              <a:t>图像数据集上训练好的</a:t>
            </a:r>
            <a:r>
              <a:rPr lang="en-US" altLang="zh-CN"/>
              <a:t>1000</a:t>
            </a:r>
            <a:r>
              <a:rPr lang="zh-CN" altLang="en-US"/>
              <a:t>分类的</a:t>
            </a:r>
            <a:r>
              <a:rPr lang="en-US" altLang="zh-CN"/>
              <a:t>VGG16</a:t>
            </a:r>
            <a:r>
              <a:rPr lang="zh-CN" altLang="en-US"/>
              <a:t>模型），针对新场景的输出要求（如</a:t>
            </a:r>
            <a:r>
              <a:rPr lang="en-US" altLang="zh-CN"/>
              <a:t>10</a:t>
            </a:r>
            <a:r>
              <a:rPr lang="zh-CN" altLang="en-US"/>
              <a:t>分类问题），接入新的全连接</a:t>
            </a:r>
            <a:r>
              <a:rPr lang="zh-CN" altLang="en-US"/>
              <a:t>输出层</a:t>
            </a:r>
            <a:endParaRPr lang="zh-CN" altLang="en-US"/>
          </a:p>
          <a:p>
            <a:r>
              <a:rPr lang="zh-CN" altLang="en-US"/>
              <a:t>在新的迁移学习模型训练时，可以选择只训练输出层，部分模型参数、全部模型</a:t>
            </a:r>
            <a:r>
              <a:rPr lang="zh-CN" altLang="en-US"/>
              <a:t>参数</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自然语言处理里，</a:t>
            </a:r>
            <a:r>
              <a:rPr lang="zh-CN" altLang="en-US" dirty="0"/>
              <a:t>前言后语</a:t>
            </a:r>
            <a:endParaRPr lang="zh-CN" altLang="en-US" dirty="0"/>
          </a:p>
          <a:p>
            <a:r>
              <a:rPr lang="zh-CN" altLang="en-US" dirty="0"/>
              <a:t>视频图像中的语义</a:t>
            </a:r>
            <a:r>
              <a:rPr lang="zh-CN" altLang="en-US" dirty="0"/>
              <a:t>理解</a:t>
            </a:r>
            <a:endParaRPr lang="zh-CN" altLang="en-US" dirty="0"/>
          </a:p>
          <a:p>
            <a:r>
              <a:rPr lang="zh-CN" altLang="en-US" dirty="0"/>
              <a:t>股票有中期，</a:t>
            </a:r>
            <a:r>
              <a:rPr lang="en-US" altLang="zh-CN" dirty="0"/>
              <a:t>K</a:t>
            </a:r>
            <a:r>
              <a:rPr lang="zh-CN" altLang="en-US" dirty="0"/>
              <a:t>线图，有一个</a:t>
            </a:r>
            <a:r>
              <a:rPr lang="zh-CN" altLang="en-US" dirty="0"/>
              <a:t>趋势</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smtClean="0"/>
              <a:t>X</a:t>
            </a:r>
            <a:r>
              <a:rPr lang="zh-CN" altLang="en-US" dirty="0" smtClean="0"/>
              <a:t>是神经网络的输入</a:t>
            </a:r>
            <a:endParaRPr lang="en-US" altLang="zh-CN" dirty="0" smtClean="0"/>
          </a:p>
          <a:p>
            <a:r>
              <a:rPr lang="en-US" altLang="zh-CN" dirty="0" smtClean="0"/>
              <a:t>O</a:t>
            </a:r>
            <a:r>
              <a:rPr lang="zh-CN" altLang="en-US" dirty="0" smtClean="0"/>
              <a:t>是神经网络的输出</a:t>
            </a:r>
            <a:endParaRPr lang="en-US" altLang="zh-CN" dirty="0" smtClean="0"/>
          </a:p>
          <a:p>
            <a:r>
              <a:rPr lang="zh-CN" altLang="en-US" dirty="0" smtClean="0"/>
              <a:t>（</a:t>
            </a:r>
            <a:r>
              <a:rPr lang="en-US" altLang="zh-CN" dirty="0" smtClean="0"/>
              <a:t>U,V,W)</a:t>
            </a:r>
            <a:r>
              <a:rPr lang="zh-CN" altLang="en-US" dirty="0" smtClean="0"/>
              <a:t>都是神经网络的参数</a:t>
            </a:r>
            <a:endParaRPr lang="en-US" altLang="zh-CN" dirty="0" smtClean="0"/>
          </a:p>
          <a:p>
            <a:r>
              <a:rPr lang="en-US" altLang="zh-CN" dirty="0" smtClean="0"/>
              <a:t>H</a:t>
            </a:r>
            <a:r>
              <a:rPr lang="zh-CN" altLang="en-US" dirty="0" smtClean="0"/>
              <a:t>是隐藏状态，代表着神经网络的“记忆”</a:t>
            </a:r>
            <a:endParaRPr lang="en-US" altLang="zh-CN" dirty="0" smtClean="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smtClean="0"/>
              <a:t>X</a:t>
            </a:r>
            <a:r>
              <a:rPr lang="zh-CN" altLang="en-US" dirty="0" smtClean="0"/>
              <a:t>是神经网络的输入</a:t>
            </a:r>
            <a:endParaRPr lang="en-US" altLang="zh-CN" dirty="0" smtClean="0"/>
          </a:p>
          <a:p>
            <a:r>
              <a:rPr lang="en-US" altLang="zh-CN" dirty="0" smtClean="0"/>
              <a:t>O</a:t>
            </a:r>
            <a:r>
              <a:rPr lang="zh-CN" altLang="en-US" dirty="0" smtClean="0"/>
              <a:t>是神经网络的输出</a:t>
            </a:r>
            <a:endParaRPr lang="en-US" altLang="zh-CN" dirty="0" smtClean="0"/>
          </a:p>
          <a:p>
            <a:r>
              <a:rPr lang="zh-CN" altLang="en-US" dirty="0" smtClean="0"/>
              <a:t>（</a:t>
            </a:r>
            <a:r>
              <a:rPr lang="en-US" altLang="zh-CN" dirty="0" smtClean="0"/>
              <a:t>U,V,W)</a:t>
            </a:r>
            <a:r>
              <a:rPr lang="zh-CN" altLang="en-US" dirty="0" smtClean="0"/>
              <a:t>都是神经网络的参数</a:t>
            </a:r>
            <a:endParaRPr lang="en-US" altLang="zh-CN" dirty="0" smtClean="0"/>
          </a:p>
          <a:p>
            <a:r>
              <a:rPr lang="en-US" altLang="zh-CN" dirty="0" smtClean="0"/>
              <a:t>H</a:t>
            </a:r>
            <a:r>
              <a:rPr lang="zh-CN" altLang="en-US" dirty="0" smtClean="0"/>
              <a:t>是隐藏状态，代表着神经网络的“记忆”</a:t>
            </a:r>
            <a:endParaRPr lang="en-US" altLang="zh-CN" dirty="0" smtClean="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smtClean="0"/>
              <a:t>RNN</a:t>
            </a:r>
            <a:r>
              <a:rPr lang="zh-CN" altLang="en-US" dirty="0" smtClean="0"/>
              <a:t>可以看成是一个在时间上传递的神经网络，它的深度是时间长度！ “梯度消失</a:t>
            </a:r>
            <a:r>
              <a:rPr lang="en-US" altLang="zh-CN" dirty="0" smtClean="0"/>
              <a:t>T</a:t>
            </a:r>
            <a:r>
              <a:rPr lang="zh-CN" altLang="en-US" dirty="0" smtClean="0"/>
              <a:t>”现象又要出现了，只不过这次发生在时间轴上。对于 </a:t>
            </a:r>
            <a:r>
              <a:rPr lang="en-US" altLang="zh-CN" dirty="0" smtClean="0"/>
              <a:t>t </a:t>
            </a:r>
            <a:r>
              <a:rPr lang="zh-CN" altLang="en-US" dirty="0" smtClean="0"/>
              <a:t>时刻来说，它产生的梯度在时间轴上向历史传播几层之后就消失了，根本就无法影响太遥远的过去。因此之前说的“所有历史”共同作用只是理想的情况，在实际中，这种影响也就只能维持若干个时间戳。</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长期依赖的根本问题是，经过许多阶段传播后的梯度倾向于消失（大部分情况）或爆炸（很少，但对优化过程影响很大）。对于梯度爆炸是很好解决的，可以使用梯度修剪（</a:t>
            </a:r>
            <a:r>
              <a:rPr lang="en-US" altLang="zh-CN" sz="1200" b="1" i="0" kern="1200" dirty="0" smtClean="0">
                <a:solidFill>
                  <a:schemeClr val="tx1"/>
                </a:solidFill>
                <a:effectLst/>
                <a:latin typeface="+mn-lt"/>
                <a:ea typeface="+mn-ea"/>
                <a:cs typeface="+mn-cs"/>
              </a:rPr>
              <a:t>Gradient Clipping</a:t>
            </a:r>
            <a:r>
              <a:rPr lang="zh-CN" altLang="en-US" sz="1200" b="0" i="0" kern="1200" dirty="0" smtClean="0">
                <a:solidFill>
                  <a:schemeClr val="tx1"/>
                </a:solidFill>
                <a:effectLst/>
                <a:latin typeface="+mn-lt"/>
                <a:ea typeface="+mn-ea"/>
                <a:cs typeface="+mn-cs"/>
              </a:rPr>
              <a:t>），即当梯度向量大于某个阈值，缩放梯度向量。但对于梯度消失是很难解决的。</a:t>
            </a:r>
            <a:endParaRPr lang="zh-CN" altLang="en-US" dirty="0" smtClean="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梯度膨胀</a:t>
            </a:r>
            <a:r>
              <a:rPr lang="en-US" altLang="zh-CN" sz="1200" b="0" i="0" kern="1200" dirty="0" smtClean="0">
                <a:solidFill>
                  <a:schemeClr val="tx1"/>
                </a:solidFill>
                <a:effectLst/>
                <a:latin typeface="+mn-lt"/>
                <a:ea typeface="+mn-ea"/>
                <a:cs typeface="+mn-cs"/>
              </a:rPr>
              <a:t>(gradient explosion)</a:t>
            </a:r>
            <a:r>
              <a:rPr lang="zh-CN" altLang="en-US" sz="1200" b="0" i="0" kern="1200" dirty="0" smtClean="0">
                <a:solidFill>
                  <a:schemeClr val="tx1"/>
                </a:solidFill>
                <a:effectLst/>
                <a:latin typeface="+mn-lt"/>
                <a:ea typeface="+mn-ea"/>
                <a:cs typeface="+mn-cs"/>
              </a:rPr>
              <a:t>不是个严重的问题，一般靠裁剪后的优化算法即可解决，比如</a:t>
            </a:r>
            <a:r>
              <a:rPr lang="en-US" altLang="zh-CN" sz="1200" b="0" i="0" kern="1200" dirty="0" smtClean="0">
                <a:solidFill>
                  <a:schemeClr val="tx1"/>
                </a:solidFill>
                <a:effectLst/>
                <a:latin typeface="+mn-lt"/>
                <a:ea typeface="+mn-ea"/>
                <a:cs typeface="+mn-cs"/>
              </a:rPr>
              <a:t>gradient clipping</a:t>
            </a:r>
            <a:r>
              <a:rPr lang="zh-CN" altLang="en-US" sz="1200" b="0" i="0" kern="1200" dirty="0" smtClean="0">
                <a:solidFill>
                  <a:schemeClr val="tx1"/>
                </a:solidFill>
                <a:effectLst/>
                <a:latin typeface="+mn-lt"/>
                <a:ea typeface="+mn-ea"/>
                <a:cs typeface="+mn-cs"/>
              </a:rPr>
              <a:t>（如果梯度的范数大于某个给定值，将梯度同比收缩）</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LSTM</a:t>
            </a:r>
            <a:r>
              <a:rPr lang="zh-CN" altLang="en-US" sz="1200" b="0" i="0" kern="1200" dirty="0" smtClean="0">
                <a:solidFill>
                  <a:schemeClr val="tx1"/>
                </a:solidFill>
                <a:effectLst/>
                <a:latin typeface="+mn-lt"/>
                <a:ea typeface="+mn-ea"/>
                <a:cs typeface="+mn-cs"/>
              </a:rPr>
              <a:t>每个循环的模块内又有</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层结构</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层，</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a:t>
            </a:r>
            <a:r>
              <a:rPr lang="en-US" altLang="zh-CN" sz="1200" b="0" i="0" kern="1200" dirty="0" err="1" smtClean="0">
                <a:solidFill>
                  <a:schemeClr val="tx1"/>
                </a:solidFill>
                <a:effectLst/>
                <a:latin typeface="+mn-lt"/>
                <a:ea typeface="+mn-ea"/>
                <a:cs typeface="+mn-cs"/>
              </a:rPr>
              <a:t>tanh</a:t>
            </a:r>
            <a:r>
              <a:rPr lang="zh-CN" altLang="en-US" sz="1200" b="0" i="0" kern="1200" dirty="0" smtClean="0">
                <a:solidFill>
                  <a:schemeClr val="tx1"/>
                </a:solidFill>
                <a:effectLst/>
                <a:latin typeface="+mn-lt"/>
                <a:ea typeface="+mn-ea"/>
                <a:cs typeface="+mn-cs"/>
              </a:rPr>
              <a:t>层 </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kern="1200" dirty="0" err="1" smtClean="0">
                <a:solidFill>
                  <a:schemeClr val="tx1"/>
                </a:solidFill>
                <a:effectLst/>
                <a:latin typeface="+mn-lt"/>
                <a:ea typeface="+mn-ea"/>
                <a:cs typeface="+mn-cs"/>
              </a:rPr>
              <a:t>tanh</a:t>
            </a:r>
            <a:r>
              <a:rPr lang="zh-CN" altLang="en-US" sz="1200" b="0" i="0" kern="1200" dirty="0" smtClean="0">
                <a:solidFill>
                  <a:schemeClr val="tx1"/>
                </a:solidFill>
                <a:effectLst/>
                <a:latin typeface="+mn-lt"/>
                <a:ea typeface="+mn-ea"/>
                <a:cs typeface="+mn-cs"/>
              </a:rPr>
              <a:t>的输出在</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，说明细胞状态在某些维度上需要加强，某些维度上需要减弱。</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输入门层，它的输出值要乘到 </a:t>
            </a:r>
            <a:r>
              <a:rPr lang="en-US" altLang="zh-CN" sz="1200" b="0" i="0" kern="1200" dirty="0" err="1" smtClean="0">
                <a:solidFill>
                  <a:schemeClr val="tx1"/>
                </a:solidFill>
                <a:effectLst/>
                <a:latin typeface="+mn-lt"/>
                <a:ea typeface="+mn-ea"/>
                <a:cs typeface="+mn-cs"/>
              </a:rPr>
              <a:t>tanh</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层的输出上，起到一个缩放的作用，极端情况下</a:t>
            </a:r>
            <a:r>
              <a:rPr lang="en-US" altLang="zh-CN" sz="1200" b="0" i="0" kern="1200" dirty="0" smtClean="0">
                <a:solidFill>
                  <a:schemeClr val="tx1"/>
                </a:solidFill>
                <a:effectLst/>
                <a:latin typeface="+mn-lt"/>
                <a:ea typeface="+mn-ea"/>
                <a:cs typeface="+mn-cs"/>
              </a:rPr>
              <a:t>sigmoid</a:t>
            </a:r>
            <a:r>
              <a:rPr lang="zh-CN" altLang="en-US" sz="1200" b="0" i="0" kern="1200" dirty="0" smtClean="0">
                <a:solidFill>
                  <a:schemeClr val="tx1"/>
                </a:solidFill>
                <a:effectLst/>
                <a:latin typeface="+mn-lt"/>
                <a:ea typeface="+mn-ea"/>
                <a:cs typeface="+mn-cs"/>
              </a:rPr>
              <a:t>输出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说明相应维度上的细胞状态不需要更新。</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LSTM</a:t>
            </a:r>
            <a:r>
              <a:rPr lang="zh-CN" altLang="en-US" dirty="0"/>
              <a:t>总结出一个规律用来处理前一时刻的信息，并和当前</a:t>
            </a:r>
            <a:r>
              <a:rPr lang="en-US" altLang="zh-CN" dirty="0"/>
              <a:t>t</a:t>
            </a:r>
            <a:r>
              <a:rPr lang="zh-CN" altLang="en-US" dirty="0"/>
              <a:t>时刻的信息进行</a:t>
            </a:r>
            <a:r>
              <a:rPr lang="zh-CN" altLang="en-US" dirty="0"/>
              <a:t>融合。</a:t>
            </a:r>
            <a:endParaRPr lang="zh-CN" altLang="en-US" dirty="0"/>
          </a:p>
          <a:p>
            <a:r>
              <a:rPr lang="zh-CN" altLang="en-US" dirty="0"/>
              <a:t>到时间</a:t>
            </a:r>
            <a:r>
              <a:rPr lang="en-US" altLang="zh-CN" dirty="0"/>
              <a:t>t</a:t>
            </a:r>
            <a:r>
              <a:rPr lang="zh-CN" altLang="en-US" dirty="0"/>
              <a:t>时，所有从时间点</a:t>
            </a:r>
            <a:r>
              <a:rPr lang="en-US" altLang="zh-CN" dirty="0"/>
              <a:t>1</a:t>
            </a:r>
            <a:r>
              <a:rPr lang="zh-CN" altLang="en-US" dirty="0"/>
              <a:t>到时间点</a:t>
            </a:r>
            <a:r>
              <a:rPr lang="en-US" altLang="zh-CN" dirty="0"/>
              <a:t>t</a:t>
            </a:r>
            <a:r>
              <a:rPr lang="zh-CN" altLang="en-US" dirty="0"/>
              <a:t>的信息都或多或少地被保留一部分，也会丢弃</a:t>
            </a:r>
            <a:r>
              <a:rPr lang="zh-CN" altLang="en-US" dirty="0"/>
              <a:t>一部分。</a:t>
            </a:r>
            <a:endParaRPr lang="zh-CN" altLang="en-US" dirty="0"/>
          </a:p>
          <a:p>
            <a:r>
              <a:rPr lang="zh-CN" altLang="en-US" dirty="0"/>
              <a:t>这样它按照时间顺序，把信息进行有效的整合和筛选，有的信息得到保留有的信息被</a:t>
            </a:r>
            <a:r>
              <a:rPr lang="zh-CN" altLang="en-US" dirty="0"/>
              <a:t>丢弃。</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hlinkClick r:id="rId3"/>
              </a:rPr>
              <a:t>https://www.imdb.com/</a:t>
            </a:r>
            <a:endParaRPr lang="en-US" altLang="zh-CN" dirty="0"/>
          </a:p>
          <a:p>
            <a:endParaRPr lang="en-US" altLang="zh-CN" dirty="0"/>
          </a:p>
          <a:p>
            <a:r>
              <a:rPr lang="en-US" altLang="zh-CN" dirty="0">
                <a:hlinkClick r:id="rId4"/>
              </a:rPr>
              <a:t>https://www.imdb.com/title/tt0080684/reviews</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hlinkClick r:id="rId3"/>
              </a:rPr>
              <a:t>https://www.tensorflow.org/beta/tutorials/keras/basic_text_classification</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latin typeface="黑体" panose="02010609060101010101" pitchFamily="49" charset="-122"/>
                <a:ea typeface="黑体" panose="02010609060101010101" pitchFamily="49" charset="-122"/>
              </a:rPr>
              <a:t>需要数字向量的形式作为深度学习的输入</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利用这种二维嵌套，我们可以定义影片之间的距离，从而使在适宜儿童或成人的程度上相近的影片以及属于大片或艺术影片的程度上相近的影片位于相近的位置。当然，这只是影片诸多重要特征中的两个。 </a:t>
            </a:r>
            <a:endParaRPr lang="zh-CN" altLang="en-US" dirty="0"/>
          </a:p>
          <a:p>
            <a:r>
              <a:rPr lang="zh-CN" altLang="en-US" dirty="0"/>
              <a:t>更笼统地来说，我们所做的是将这些影片映射到一个</a:t>
            </a:r>
            <a:r>
              <a:rPr lang="zh-CN" altLang="en-US" b="1" dirty="0"/>
              <a:t>嵌套空间</a:t>
            </a:r>
            <a:r>
              <a:rPr lang="zh-CN" altLang="en-US" dirty="0"/>
              <a:t>，其中的每个字词都由一组二维坐标来表示。例如，在这个空间中，</a:t>
            </a:r>
            <a:r>
              <a:rPr lang="en-US" altLang="zh-CN" dirty="0"/>
              <a:t>《</a:t>
            </a:r>
            <a:r>
              <a:rPr lang="zh-CN" altLang="en-US" dirty="0"/>
              <a:t>怪物史莱克</a:t>
            </a:r>
            <a:r>
              <a:rPr lang="en-US" altLang="zh-CN" dirty="0"/>
              <a:t>》</a:t>
            </a:r>
            <a:r>
              <a:rPr lang="zh-CN" altLang="en-US" dirty="0"/>
              <a:t>映射到了 </a:t>
            </a:r>
            <a:r>
              <a:rPr lang="en-US" altLang="zh-CN" dirty="0"/>
              <a:t>(-1.0, 0.95)</a:t>
            </a:r>
            <a:r>
              <a:rPr lang="zh-CN" altLang="en-US" dirty="0"/>
              <a:t>，而</a:t>
            </a:r>
            <a:r>
              <a:rPr lang="en-US" altLang="zh-CN" dirty="0"/>
              <a:t>《</a:t>
            </a:r>
            <a:r>
              <a:rPr lang="zh-CN" altLang="en-US" dirty="0"/>
              <a:t>蓝</a:t>
            </a:r>
            <a:r>
              <a:rPr lang="en-US" altLang="zh-CN" dirty="0"/>
              <a:t>》</a:t>
            </a:r>
            <a:r>
              <a:rPr lang="zh-CN" altLang="en-US" dirty="0"/>
              <a:t>则映射到了 </a:t>
            </a:r>
            <a:r>
              <a:rPr lang="en-US" altLang="zh-CN" dirty="0"/>
              <a:t>(0.65, -0.2)</a:t>
            </a:r>
            <a:r>
              <a:rPr lang="zh-CN" altLang="en-US" dirty="0"/>
              <a:t>。通常情况下，在学习 </a:t>
            </a:r>
            <a:r>
              <a:rPr lang="en-US" altLang="zh-CN" dirty="0"/>
              <a:t>d </a:t>
            </a:r>
            <a:r>
              <a:rPr lang="zh-CN" altLang="en-US" dirty="0"/>
              <a:t>维嵌套时，每部影片都由 </a:t>
            </a:r>
            <a:r>
              <a:rPr lang="en-US" altLang="zh-CN" dirty="0"/>
              <a:t>d </a:t>
            </a:r>
            <a:r>
              <a:rPr lang="zh-CN" altLang="en-US" dirty="0"/>
              <a:t>个实值数字表示，其中每个数字都分别表示在一个维度中的坐标。</a:t>
            </a:r>
            <a:endParaRPr lang="zh-CN" altLang="en-US" dirty="0"/>
          </a:p>
          <a:p>
            <a:r>
              <a:rPr lang="zh-CN" altLang="en-US" dirty="0"/>
              <a:t>在此示例中，我们为每个维度指定了名称。在学习嵌套时，每个维度的学习跟它们的名字无关。有时我们可以查看嵌套并为维度赋予语义，但有时则无法做到这一点。通常，每个此类维度都称为一个</a:t>
            </a:r>
            <a:r>
              <a:rPr lang="zh-CN" altLang="en-US" b="1" dirty="0"/>
              <a:t>潜在维度</a:t>
            </a:r>
            <a:r>
              <a:rPr lang="zh-CN" altLang="en-US" dirty="0"/>
              <a:t>，因为它代表的特征没有明确显示在数据中，而是要根据数据推断得出。</a:t>
            </a:r>
            <a:endParaRPr lang="zh-CN" altLang="en-US" dirty="0"/>
          </a:p>
          <a:p>
            <a:r>
              <a:rPr lang="zh-CN" altLang="en-US" dirty="0"/>
              <a:t>最终，真正有意义的是嵌套空间中各个影片之间的距离，而不是单个影片在任意指定维度上的坐标。</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hlinkClick r:id="rId3"/>
              </a:rPr>
              <a:t>https://www.tensorflow.org/beta/tutorials/text/word_embeddings</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Google </a:t>
            </a:r>
            <a:r>
              <a:rPr lang="zh-CN" altLang="en-US" dirty="0"/>
              <a:t>公司在 </a:t>
            </a:r>
            <a:r>
              <a:rPr lang="en-US" altLang="zh-CN" dirty="0"/>
              <a:t>2013</a:t>
            </a:r>
            <a:r>
              <a:rPr lang="zh-CN" altLang="en-US" dirty="0"/>
              <a:t>年开放了 </a:t>
            </a:r>
            <a:r>
              <a:rPr lang="en-US" altLang="zh-CN" dirty="0"/>
              <a:t>Word2vec</a:t>
            </a:r>
            <a:r>
              <a:rPr lang="zh-CN" altLang="en-US" dirty="0"/>
              <a:t>这一款用于训练词向量的软件工具。</a:t>
            </a:r>
            <a:r>
              <a:rPr lang="en-US" altLang="zh-CN" dirty="0"/>
              <a:t>Word2vec </a:t>
            </a:r>
            <a:r>
              <a:rPr lang="zh-CN" altLang="en-US" dirty="0"/>
              <a:t>可以根据给定的语料库，通过优化后的训练模型快速有效地将一个词语表达成向量形式</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hlinkClick r:id="rId3"/>
              </a:rPr>
              <a:t>https://developers.google.com/machine-learning/guides/text-classification/step-3</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大羚羊，量杯，蚂蚁，海星，小丑鱼，香蕉，降落伞，</a:t>
            </a:r>
            <a:r>
              <a:rPr lang="zh-CN" altLang="en-US" dirty="0"/>
              <a:t>螺丝钉</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963"/>
            <a:ext cx="7772400" cy="1791105"/>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140"/>
            <a:ext cx="6858000" cy="12421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944"/>
        <p:cNvGrpSpPr/>
        <p:nvPr/>
      </p:nvGrpSpPr>
      <p:grpSpPr>
        <a:xfrm>
          <a:off x="0" y="0"/>
          <a:ext cx="0" cy="0"/>
          <a:chOff x="0" y="0"/>
          <a:chExt cx="0" cy="0"/>
        </a:xfrm>
      </p:grpSpPr>
      <p:sp>
        <p:nvSpPr>
          <p:cNvPr id="945" name="Google Shape;945;p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6" name="Google Shape;946;p2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947" name="Google Shape;947;p2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fld>
            <a:endParaRPr lang="en-GB"/>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标题与副标题">
  <p:cSld name="标题与副标题">
    <p:spTree>
      <p:nvGrpSpPr>
        <p:cNvPr id="1" name="Shape 770"/>
        <p:cNvGrpSpPr/>
        <p:nvPr/>
      </p:nvGrpSpPr>
      <p:grpSpPr>
        <a:xfrm>
          <a:off x="0" y="0"/>
          <a:ext cx="0" cy="0"/>
          <a:chOff x="0" y="0"/>
          <a:chExt cx="0" cy="0"/>
        </a:xfrm>
      </p:grpSpPr>
      <p:sp>
        <p:nvSpPr>
          <p:cNvPr id="771" name="Google Shape;771;p189"/>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1pPr>
            <a:lvl2pPr marL="0" marR="0" lvl="1"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2pPr>
            <a:lvl3pPr marL="0" marR="0" lvl="2"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3pPr>
            <a:lvl4pPr marL="0" marR="0" lvl="3"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4pPr>
            <a:lvl5pPr marL="0" marR="0" lvl="4"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5pPr>
            <a:lvl6pPr marL="0" marR="0" lvl="5"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6pPr>
            <a:lvl7pPr marL="0" marR="0" lvl="6"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7pPr>
            <a:lvl8pPr marL="0" marR="0" lvl="7"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8pPr>
            <a:lvl9pPr marL="0" marR="0" lvl="8"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9pPr>
          </a:lstStyle>
          <a:p>
            <a:pPr marL="0" lvl="0" indent="0">
              <a:spcBef>
                <a:spcPts val="0"/>
              </a:spcBef>
              <a:spcAft>
                <a:spcPts val="0"/>
              </a:spcAft>
              <a:buNone/>
            </a:pPr>
            <a:fld id="{00000000-1234-1234-1234-123412341234}" type="slidenum">
              <a:rPr lang="en-GB"/>
            </a:fld>
            <a:endParaRPr lang="en-GB"/>
          </a:p>
        </p:txBody>
      </p:sp>
      <p:pic>
        <p:nvPicPr>
          <p:cNvPr id="3" name="图片 2"/>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
        <p:nvSpPr>
          <p:cNvPr id="11" name="矩形 10"/>
          <p:cNvSpPr/>
          <p:nvPr userDrawn="1"/>
        </p:nvSpPr>
        <p:spPr>
          <a:xfrm>
            <a:off x="6563995" y="48260"/>
            <a:ext cx="2588895" cy="815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12" name="图片 11"/>
          <p:cNvPicPr>
            <a:picLocks noChangeAspect="1"/>
          </p:cNvPicPr>
          <p:nvPr userDrawn="1"/>
        </p:nvPicPr>
        <p:blipFill>
          <a:blip r:embed="rId2"/>
          <a:stretch>
            <a:fillRect/>
          </a:stretch>
        </p:blipFill>
        <p:spPr>
          <a:xfrm>
            <a:off x="7381875" y="-28575"/>
            <a:ext cx="1673225" cy="6019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400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877"/>
            <a:ext cx="7886700" cy="1125395"/>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06"/>
            <a:ext cx="7886700" cy="99439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158"/>
            <a:ext cx="3868340"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9232"/>
            <a:ext cx="3868340"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1158"/>
            <a:ext cx="3887391"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9232"/>
            <a:ext cx="3887391"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10" name="图片 9"/>
          <p:cNvPicPr>
            <a:picLocks noChangeAspect="1"/>
          </p:cNvPicPr>
          <p:nvPr userDrawn="1"/>
        </p:nvPicPr>
        <p:blipFill>
          <a:blip r:embed="rId2"/>
          <a:stretch>
            <a:fillRect/>
          </a:stretch>
        </p:blipFill>
        <p:spPr>
          <a:xfrm>
            <a:off x="6457950" y="165765"/>
            <a:ext cx="2597150" cy="607126"/>
          </a:xfrm>
          <a:prstGeom prst="rect">
            <a:avLst/>
          </a:prstGeom>
        </p:spPr>
      </p:pic>
      <p:pic>
        <p:nvPicPr>
          <p:cNvPr id="12" name="图片 1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78"/>
            <a:ext cx="2949178" cy="1200422"/>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37"/>
            <a:ext cx="4629150" cy="365604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399"/>
            <a:ext cx="2949178" cy="285933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71000" t="1000" r="1000" b="8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06"/>
            <a:ext cx="7886700" cy="99439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528"/>
            <a:ext cx="7886700" cy="326424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8342"/>
            <a:ext cx="2057400" cy="273906"/>
          </a:xfrm>
          <a:prstGeom prst="rect">
            <a:avLst/>
          </a:prstGeom>
        </p:spPr>
        <p:txBody>
          <a:bodyPr vert="horz" lIns="91440" tIns="45720" rIns="91440" bIns="45720" rtlCol="0" anchor="ctr"/>
          <a:lstStyle>
            <a:lvl1pPr algn="l">
              <a:defRPr sz="900">
                <a:solidFill>
                  <a:schemeClr val="tx1">
                    <a:tint val="75000"/>
                  </a:schemeClr>
                </a:solidFill>
              </a:defRPr>
            </a:lvl1p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3"/>
          </p:nvPr>
        </p:nvSpPr>
        <p:spPr>
          <a:xfrm>
            <a:off x="3028950" y="4768342"/>
            <a:ext cx="3086100" cy="27390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342"/>
            <a:ext cx="2057400" cy="273906"/>
          </a:xfrm>
          <a:prstGeom prst="rect">
            <a:avLst/>
          </a:prstGeom>
        </p:spPr>
        <p:txBody>
          <a:bodyPr vert="horz" lIns="91440" tIns="45720" rIns="91440" bIns="45720" rtlCol="0" anchor="ctr"/>
          <a:lstStyle>
            <a:lvl1pPr algn="r">
              <a:defRPr sz="900">
                <a:solidFill>
                  <a:schemeClr val="tx1">
                    <a:tint val="75000"/>
                  </a:schemeClr>
                </a:solidFill>
              </a:defRPr>
            </a:lvl1pPr>
          </a:lstStyle>
          <a:p>
            <a:fld id="{A56CA248-7BE1-4335-B3FB-1E6869F2EC71}" type="slidenum">
              <a:rPr lang="zh-CN" altLang="en-US" smtClean="0"/>
            </a:fld>
            <a:endParaRPr lang="zh-CN" altLang="en-US"/>
          </a:p>
        </p:txBody>
      </p:sp>
      <p:sp>
        <p:nvSpPr>
          <p:cNvPr id="8" name="矩形 7"/>
          <p:cNvSpPr/>
          <p:nvPr userDrawn="1"/>
        </p:nvSpPr>
        <p:spPr>
          <a:xfrm>
            <a:off x="6523355" y="83820"/>
            <a:ext cx="2524125" cy="64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9" name="图片 8"/>
          <p:cNvPicPr>
            <a:picLocks noChangeAspect="1"/>
          </p:cNvPicPr>
          <p:nvPr userDrawn="1"/>
        </p:nvPicPr>
        <p:blipFill>
          <a:blip r:embed="rId18"/>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DF0EA9F-13A1-42BA-97AC-94DDCCF092E8}"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AD5BB1-9BE5-4348-8E2B-00376F31D2C2}" type="slidenum">
              <a:rPr lang="zh-CN" altLang="en-US" smtClean="0"/>
            </a:fld>
            <a:endParaRPr lang="zh-CN" altLang="en-US"/>
          </a:p>
        </p:txBody>
      </p:sp>
      <p:pic>
        <p:nvPicPr>
          <p:cNvPr id="9" name="图片 8"/>
          <p:cNvPicPr>
            <a:picLocks noChangeAspect="1"/>
          </p:cNvPicPr>
          <p:nvPr userDrawn="1"/>
        </p:nvPicPr>
        <p:blipFill>
          <a:blip r:embed="rId12"/>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2" Type="http://schemas.openxmlformats.org/officeDocument/2006/relationships/notesSlide" Target="../notesSlides/notesSlide12.xml"/><Relationship Id="rId11" Type="http://schemas.openxmlformats.org/officeDocument/2006/relationships/slideLayout" Target="../slideLayouts/slideLayout7.xml"/><Relationship Id="rId10" Type="http://schemas.openxmlformats.org/officeDocument/2006/relationships/image" Target="../media/image26.jpeg"/><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39.jpe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56.png"/><Relationship Id="rId1" Type="http://schemas.openxmlformats.org/officeDocument/2006/relationships/image" Target="../media/image55.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58.png"/><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hyperlink" Target="https://www.imdb.com/" TargetMode="Externa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xml"/><Relationship Id="rId2" Type="http://schemas.openxmlformats.org/officeDocument/2006/relationships/image" Target="../media/image64.png"/><Relationship Id="rId1" Type="http://schemas.openxmlformats.org/officeDocument/2006/relationships/hyperlink" Target="https://www.imdb.com/" TargetMode="Externa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xml"/><Relationship Id="rId3" Type="http://schemas.openxmlformats.org/officeDocument/2006/relationships/hyperlink" Target="http://ai.stanford.edu/~amaas/data/sentiment/aclImdb_v1.tar.gz" TargetMode="External"/><Relationship Id="rId2" Type="http://schemas.openxmlformats.org/officeDocument/2006/relationships/hyperlink" Target="http://ai.stanford.edu/~amaas/data/sentiment/" TargetMode="Externa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xml"/><Relationship Id="rId2" Type="http://schemas.openxmlformats.org/officeDocument/2006/relationships/image" Target="../media/image67.png"/><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hyperlink" Target="https://github.com/lancopku/pkuseg-python" TargetMode="External"/><Relationship Id="rId2" Type="http://schemas.openxmlformats.org/officeDocument/2006/relationships/hyperlink" Target="http://thulac.thunlp.org/" TargetMode="External"/><Relationship Id="rId1" Type="http://schemas.openxmlformats.org/officeDocument/2006/relationships/hyperlink" Target="https://github.com/fxsjy/jieba"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72.png"/><Relationship Id="rId1" Type="http://schemas.openxmlformats.org/officeDocument/2006/relationships/image" Target="../media/image7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xml"/><Relationship Id="rId2" Type="http://schemas.openxmlformats.org/officeDocument/2006/relationships/hyperlink" Target="https://skymind.com/wiki/word2vec" TargetMode="External"/><Relationship Id="rId1" Type="http://schemas.openxmlformats.org/officeDocument/2006/relationships/image" Target="../media/image76.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hyperlink" Target="https://github.com/Embedding/Chinese-Word-Vectors" TargetMode="External"/><Relationship Id="rId2" Type="http://schemas.openxmlformats.org/officeDocument/2006/relationships/hyperlink" Target="https://nlp.stanford.edu/projects/glove/" TargetMode="External"/><Relationship Id="rId1" Type="http://schemas.openxmlformats.org/officeDocument/2006/relationships/hyperlink" Target="http://word2vec.googlecode.com/svn/trunk/" TargetMode="Externa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1.xml"/><Relationship Id="rId2" Type="http://schemas.openxmlformats.org/officeDocument/2006/relationships/hyperlink" Target="https://developers.google.com/machine-learning/guides/text-classification/step-3" TargetMode="External"/><Relationship Id="rId1" Type="http://schemas.openxmlformats.org/officeDocument/2006/relationships/image" Target="../media/image7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05918" y="1753367"/>
            <a:ext cx="1399540" cy="1021715"/>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 name="组合 1"/>
          <p:cNvGrpSpPr/>
          <p:nvPr/>
        </p:nvGrpSpPr>
        <p:grpSpPr>
          <a:xfrm>
            <a:off x="256865" y="1825551"/>
            <a:ext cx="5460365" cy="1021286"/>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489292" y="1867489"/>
            <a:ext cx="918161" cy="918159"/>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grpSp>
        <p:nvGrpSpPr>
          <p:cNvPr id="4" name="组合 3"/>
          <p:cNvGrpSpPr/>
          <p:nvPr/>
        </p:nvGrpSpPr>
        <p:grpSpPr>
          <a:xfrm>
            <a:off x="1478863" y="1867488"/>
            <a:ext cx="918161" cy="918159"/>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sp>
        <p:nvSpPr>
          <p:cNvPr id="13" name="TextBox 12"/>
          <p:cNvSpPr txBox="1"/>
          <p:nvPr/>
        </p:nvSpPr>
        <p:spPr>
          <a:xfrm>
            <a:off x="2064153" y="1975816"/>
            <a:ext cx="3925173" cy="52197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图像处理与深度学习</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702935" y="1886585"/>
            <a:ext cx="1948815" cy="252730"/>
          </a:xfrm>
          <a:prstGeom prst="rect">
            <a:avLst/>
          </a:prstGeom>
          <a:noFill/>
        </p:spPr>
        <p:txBody>
          <a:bodyPr wrap="square" rtlCol="0">
            <a:spAutoFit/>
          </a:bodyPr>
          <a:lstStyle/>
          <a:p>
            <a:pPr algn="ctr"/>
            <a:r>
              <a:rPr lang="zh-CN" altLang="en-US" sz="1050" b="1" dirty="0">
                <a:solidFill>
                  <a:schemeClr val="accent1"/>
                </a:solidFill>
                <a:latin typeface="微软雅黑" panose="020B0503020204020204" pitchFamily="34" charset="-122"/>
                <a:ea typeface="微软雅黑" panose="020B0503020204020204" pitchFamily="34" charset="-122"/>
              </a:rPr>
              <a:t>聂笑盈</a:t>
            </a:r>
            <a:endParaRPr lang="zh-CN" altLang="en-US" sz="1050" b="1" dirty="0">
              <a:solidFill>
                <a:schemeClr val="accent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740400" y="2133600"/>
            <a:ext cx="1915795" cy="245110"/>
          </a:xfrm>
          <a:prstGeom prst="rect">
            <a:avLst/>
          </a:prstGeom>
          <a:noFill/>
        </p:spPr>
        <p:txBody>
          <a:bodyPr wrap="square" rtlCol="0">
            <a:spAutoFit/>
          </a:bodyPr>
          <a:lstStyle/>
          <a:p>
            <a:pPr algn="ctr"/>
            <a:r>
              <a:rPr lang="zh-CN" altLang="en-US" sz="1000" b="1" smtClean="0">
                <a:solidFill>
                  <a:schemeClr val="accent1"/>
                </a:solidFill>
                <a:latin typeface="微软雅黑" panose="020B0503020204020204" pitchFamily="34" charset="-122"/>
                <a:ea typeface="微软雅黑" panose="020B0503020204020204" pitchFamily="34" charset="-122"/>
              </a:rPr>
              <a:t>北京林业大学</a:t>
            </a:r>
            <a:r>
              <a:rPr lang="en-US" altLang="zh-CN" sz="1000" b="1" smtClean="0">
                <a:solidFill>
                  <a:schemeClr val="accent1"/>
                </a:solidFill>
                <a:latin typeface="微软雅黑" panose="020B0503020204020204" pitchFamily="34" charset="-122"/>
                <a:ea typeface="微软雅黑" panose="020B0503020204020204" pitchFamily="34" charset="-122"/>
              </a:rPr>
              <a:t>  </a:t>
            </a:r>
            <a:r>
              <a:rPr lang="zh-CN" altLang="en-US" sz="1000" b="1" smtClean="0">
                <a:solidFill>
                  <a:schemeClr val="accent1"/>
                </a:solidFill>
                <a:latin typeface="微软雅黑" panose="020B0503020204020204" pitchFamily="34" charset="-122"/>
                <a:ea typeface="微软雅黑" panose="020B0503020204020204" pitchFamily="34" charset="-122"/>
              </a:rPr>
              <a:t>信息</a:t>
            </a:r>
            <a:r>
              <a:rPr lang="zh-CN" altLang="en-US" sz="1000" b="1" smtClean="0">
                <a:solidFill>
                  <a:schemeClr val="accent1"/>
                </a:solidFill>
                <a:latin typeface="微软雅黑" panose="020B0503020204020204" pitchFamily="34" charset="-122"/>
                <a:ea typeface="微软雅黑" panose="020B0503020204020204" pitchFamily="34" charset="-122"/>
              </a:rPr>
              <a:t>学院</a:t>
            </a:r>
            <a:endParaRPr lang="zh-CN" altLang="en-US" sz="1000" b="1" smtClean="0">
              <a:solidFill>
                <a:schemeClr val="accent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5702935" y="2391410"/>
            <a:ext cx="1976120" cy="245110"/>
          </a:xfrm>
          <a:prstGeom prst="rect">
            <a:avLst/>
          </a:prstGeom>
          <a:noFill/>
        </p:spPr>
        <p:txBody>
          <a:bodyPr wrap="square" rtlCol="0">
            <a:spAutoFit/>
          </a:bodyPr>
          <a:lstStyle/>
          <a:p>
            <a:pPr algn="ctr"/>
            <a:r>
              <a:rPr lang="zh-CN" altLang="en-US" sz="1000" b="1" dirty="0">
                <a:solidFill>
                  <a:schemeClr val="accent1"/>
                </a:solidFill>
                <a:latin typeface="微软雅黑" panose="020B0503020204020204" pitchFamily="34" charset="-122"/>
                <a:ea typeface="微软雅黑" panose="020B0503020204020204" pitchFamily="34" charset="-122"/>
              </a:rPr>
              <a:t>数字媒体</a:t>
            </a:r>
            <a:r>
              <a:rPr lang="zh-CN" altLang="en-US" sz="1000" b="1" dirty="0">
                <a:solidFill>
                  <a:schemeClr val="accent1"/>
                </a:solidFill>
                <a:latin typeface="微软雅黑" panose="020B0503020204020204" pitchFamily="34" charset="-122"/>
                <a:ea typeface="微软雅黑" panose="020B0503020204020204" pitchFamily="34" charset="-122"/>
              </a:rPr>
              <a:t>教研室</a:t>
            </a:r>
            <a:endParaRPr lang="zh-CN" altLang="en-US" sz="1000" b="1"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8503" y="2961946"/>
            <a:ext cx="1454369" cy="2181554"/>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519" y="246527"/>
            <a:ext cx="1858213" cy="1354561"/>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91" y="514577"/>
            <a:ext cx="4004441" cy="920828"/>
          </a:xfrm>
          <a:prstGeom prst="rect">
            <a:avLst/>
          </a:prstGeom>
        </p:spPr>
      </p:pic>
      <p:pic>
        <p:nvPicPr>
          <p:cNvPr id="25" name="图片 24"/>
          <p:cNvPicPr>
            <a:picLocks noChangeAspect="1"/>
          </p:cNvPicPr>
          <p:nvPr/>
        </p:nvPicPr>
        <p:blipFill>
          <a:blip r:embed="rId4"/>
          <a:stretch>
            <a:fillRect/>
          </a:stretch>
        </p:blipFill>
        <p:spPr>
          <a:xfrm>
            <a:off x="1406850" y="3596860"/>
            <a:ext cx="5017499" cy="1112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 name="矩形 7"/>
          <p:cNvSpPr/>
          <p:nvPr/>
        </p:nvSpPr>
        <p:spPr>
          <a:xfrm>
            <a:off x="484512" y="1246626"/>
            <a:ext cx="8248769" cy="3784600"/>
          </a:xfrm>
          <a:prstGeom prst="rect">
            <a:avLst/>
          </a:prstGeom>
        </p:spPr>
        <p:txBody>
          <a:bodyPr wrap="square">
            <a:spAutoFit/>
          </a:bodyPr>
          <a:lstStyle/>
          <a:p>
            <a:pPr indent="0">
              <a:lnSpc>
                <a:spcPct val="150000"/>
              </a:lnSpc>
              <a:buFont typeface="Wingdings" panose="05000000000000000000" pitchFamily="2" charset="2"/>
              <a:buNone/>
            </a:pPr>
            <a:r>
              <a:rPr lang="zh-CN" altLang="en-US" sz="2000" dirty="0" smtClean="0">
                <a:latin typeface="微软雅黑" panose="020B0503020204020204" pitchFamily="34" charset="-122"/>
                <a:ea typeface="微软雅黑" panose="020B0503020204020204" pitchFamily="34" charset="-122"/>
              </a:rPr>
              <a:t>DeepDream的主要想法是选择一个卷积层的某个通道或者卷积层（也可以是多个网络层），改变图像像素（与训练分类器最大的区别），来最大化选中层或通道的激活值。</a:t>
            </a:r>
            <a:endParaRPr lang="zh-CN" altLang="en-US" sz="2000" dirty="0" smtClean="0">
              <a:latin typeface="微软雅黑" panose="020B0503020204020204" pitchFamily="34" charset="-122"/>
              <a:ea typeface="微软雅黑" panose="020B0503020204020204" pitchFamily="34" charset="-122"/>
            </a:endParaRPr>
          </a:p>
          <a:p>
            <a:pPr indent="0">
              <a:lnSpc>
                <a:spcPct val="150000"/>
              </a:lnSpc>
              <a:buFont typeface="Wingdings" panose="05000000000000000000" pitchFamily="2" charset="2"/>
              <a:buNone/>
            </a:pPr>
            <a:endParaRPr lang="zh-CN" altLang="en-US" sz="20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最大化输出层输出的某一类别概率</a:t>
            </a:r>
            <a:endParaRPr lang="en-US" altLang="zh-CN" sz="20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endParaRPr lang="en-US" altLang="zh-CN" sz="2000" i="1"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最大化卷积层某一通道激活值</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000" dirty="0" smtClean="0">
              <a:latin typeface="微软雅黑" panose="020B0503020204020204" pitchFamily="34" charset="-122"/>
              <a:ea typeface="微软雅黑" panose="020B0503020204020204" pitchFamily="34" charset="-122"/>
            </a:endParaRPr>
          </a:p>
        </p:txBody>
      </p:sp>
      <p:sp>
        <p:nvSpPr>
          <p:cNvPr id="7" name="TextBox 1"/>
          <p:cNvSpPr txBox="1"/>
          <p:nvPr/>
        </p:nvSpPr>
        <p:spPr>
          <a:xfrm>
            <a:off x="1383957" y="442311"/>
            <a:ext cx="3822357" cy="461665"/>
          </a:xfrm>
          <a:prstGeom prst="rect">
            <a:avLst/>
          </a:prstGeom>
          <a:noFill/>
        </p:spPr>
        <p:txBody>
          <a:bodyPr wrap="square" rtlCol="0">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Deep Dream </a:t>
            </a:r>
            <a:r>
              <a:rPr lang="zh-CN" altLang="en-US" sz="2400" b="1" dirty="0" smtClean="0">
                <a:solidFill>
                  <a:schemeClr val="accent1"/>
                </a:solidFill>
                <a:latin typeface="微软雅黑" panose="020B0503020204020204" pitchFamily="34" charset="-122"/>
                <a:ea typeface="微软雅黑" panose="020B0503020204020204" pitchFamily="34" charset="-122"/>
              </a:rPr>
              <a:t>技术原理</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741072"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导入</a:t>
            </a:r>
            <a:r>
              <a:rPr lang="en-US" altLang="zh-CN" sz="2400" b="1" dirty="0" smtClean="0">
                <a:solidFill>
                  <a:schemeClr val="accent1"/>
                </a:solidFill>
                <a:latin typeface="微软雅黑" panose="020B0503020204020204" pitchFamily="34" charset="-122"/>
                <a:ea typeface="微软雅黑" panose="020B0503020204020204" pitchFamily="34" charset="-122"/>
              </a:rPr>
              <a:t>ImageNet</a:t>
            </a:r>
            <a:r>
              <a:rPr lang="zh-CN" altLang="en-US" sz="2400" b="1" dirty="0" smtClean="0">
                <a:solidFill>
                  <a:schemeClr val="accent1"/>
                </a:solidFill>
                <a:latin typeface="微软雅黑" panose="020B0503020204020204" pitchFamily="34" charset="-122"/>
                <a:ea typeface="微软雅黑" panose="020B0503020204020204" pitchFamily="34" charset="-122"/>
              </a:rPr>
              <a:t>图像分类模型</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71141" y="1670446"/>
            <a:ext cx="8268329" cy="3133562"/>
            <a:chOff x="643273" y="1641418"/>
            <a:chExt cx="8268329" cy="3133562"/>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r="23439"/>
            <a:stretch>
              <a:fillRect/>
            </a:stretch>
          </p:blipFill>
          <p:spPr>
            <a:xfrm>
              <a:off x="2032281" y="1641418"/>
              <a:ext cx="3380509" cy="1433009"/>
            </a:xfrm>
            <a:prstGeom prst="rect">
              <a:avLst/>
            </a:prstGeom>
          </p:spPr>
        </p:pic>
        <p:sp>
          <p:nvSpPr>
            <p:cNvPr id="10" name="下箭头 9"/>
            <p:cNvSpPr/>
            <p:nvPr/>
          </p:nvSpPr>
          <p:spPr>
            <a:xfrm rot="16200000">
              <a:off x="1869099" y="2339325"/>
              <a:ext cx="221673" cy="258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11" name="下箭头 10"/>
            <p:cNvSpPr/>
            <p:nvPr/>
          </p:nvSpPr>
          <p:spPr>
            <a:xfrm rot="16200000">
              <a:off x="5483734" y="2339324"/>
              <a:ext cx="221673" cy="258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643273" y="3100248"/>
              <a:ext cx="138202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随机噪音</a:t>
              </a:r>
              <a:endParaRPr lang="zh-CN" altLang="en-US"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3031522" y="3122615"/>
              <a:ext cx="173444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卷积神经网络</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925027" y="3112692"/>
              <a:ext cx="173444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预测结果</a:t>
              </a: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7659469" y="3126523"/>
              <a:ext cx="125213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真实</a:t>
              </a:r>
              <a:r>
                <a:rPr lang="zh-CN" altLang="en-US" dirty="0" smtClean="0">
                  <a:latin typeface="微软雅黑" panose="020B0503020204020204" pitchFamily="34" charset="-122"/>
                  <a:ea typeface="微软雅黑" panose="020B0503020204020204" pitchFamily="34" charset="-122"/>
                </a:rPr>
                <a:t>标签</a:t>
              </a:r>
              <a:endParaRPr lang="zh-CN" altLang="en-US" dirty="0">
                <a:latin typeface="微软雅黑" panose="020B0503020204020204" pitchFamily="34" charset="-122"/>
                <a:ea typeface="微软雅黑" panose="020B0503020204020204" pitchFamily="34" charset="-122"/>
              </a:endParaRPr>
            </a:p>
          </p:txBody>
        </p:sp>
        <p:pic>
          <p:nvPicPr>
            <p:cNvPr id="18" name="图片 1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328" y="2151315"/>
              <a:ext cx="1457528" cy="771633"/>
            </a:xfrm>
            <a:prstGeom prst="rect">
              <a:avLst/>
            </a:prstGeom>
          </p:spPr>
        </p:pic>
        <p:sp>
          <p:nvSpPr>
            <p:cNvPr id="19" name="爆炸形 1 18"/>
            <p:cNvSpPr/>
            <p:nvPr/>
          </p:nvSpPr>
          <p:spPr>
            <a:xfrm>
              <a:off x="6792248" y="3843092"/>
              <a:ext cx="1208475" cy="93188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误差</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20" name="下箭头 19"/>
            <p:cNvSpPr/>
            <p:nvPr/>
          </p:nvSpPr>
          <p:spPr>
            <a:xfrm>
              <a:off x="7222674" y="3401366"/>
              <a:ext cx="228363" cy="2704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22" name="直角上箭头 21"/>
            <p:cNvSpPr/>
            <p:nvPr/>
          </p:nvSpPr>
          <p:spPr>
            <a:xfrm flipH="1">
              <a:off x="975405" y="3671769"/>
              <a:ext cx="5616848" cy="758627"/>
            </a:xfrm>
            <a:prstGeom prst="bentUpArrow">
              <a:avLst>
                <a:gd name="adj1" fmla="val 17695"/>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rotWithShape="1">
            <a:blip r:embed="rId3" cstate="print">
              <a:extLst>
                <a:ext uri="{28A0092B-C50C-407E-A947-70E740481C1C}">
                  <a14:useLocalDpi xmlns:a14="http://schemas.microsoft.com/office/drawing/2010/main" val="0"/>
                </a:ext>
              </a:extLst>
            </a:blip>
            <a:srcRect l="1818" t="4745" r="61591" b="5412"/>
            <a:stretch>
              <a:fillRect/>
            </a:stretch>
          </p:blipFill>
          <p:spPr>
            <a:xfrm>
              <a:off x="750475" y="1989555"/>
              <a:ext cx="861942" cy="856589"/>
            </a:xfrm>
            <a:prstGeom prst="rect">
              <a:avLst/>
            </a:prstGeom>
          </p:spPr>
        </p:pic>
        <p:sp>
          <p:nvSpPr>
            <p:cNvPr id="24" name="文本框 23"/>
            <p:cNvSpPr txBox="1"/>
            <p:nvPr/>
          </p:nvSpPr>
          <p:spPr>
            <a:xfrm>
              <a:off x="7593481" y="2373871"/>
              <a:ext cx="1194621"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“海星”</a:t>
              </a:r>
              <a:endParaRPr lang="zh-CN" altLang="en-US"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031522" y="3973338"/>
              <a:ext cx="269248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调整输入图像的像素值</a:t>
              </a:r>
              <a:endParaRPr lang="zh-CN" altLang="en-US" dirty="0">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3093255" y="1175123"/>
            <a:ext cx="1600577" cy="369332"/>
          </a:xfrm>
          <a:prstGeom prst="rect">
            <a:avLst/>
          </a:prstGeom>
          <a:noFill/>
        </p:spPr>
        <p:txBody>
          <a:bodyPr wrap="square" rtlCol="0">
            <a:spAutoFit/>
          </a:bodyPr>
          <a:lstStyle/>
          <a:p>
            <a:r>
              <a:rPr lang="zh-CN" altLang="en-US" b="1" dirty="0" smtClean="0">
                <a:solidFill>
                  <a:srgbClr val="FF0000"/>
                </a:solidFill>
                <a:latin typeface="微软雅黑" panose="020B0503020204020204" pitchFamily="34" charset="-122"/>
                <a:ea typeface="微软雅黑" panose="020B0503020204020204" pitchFamily="34" charset="-122"/>
              </a:rPr>
              <a:t>网络固定！！</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2037239" y="1582720"/>
            <a:ext cx="3355764" cy="19283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9" name="TextBox 1"/>
          <p:cNvSpPr txBox="1"/>
          <p:nvPr/>
        </p:nvSpPr>
        <p:spPr>
          <a:xfrm>
            <a:off x="1383957" y="442311"/>
            <a:ext cx="5977542" cy="46037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各层</a:t>
            </a:r>
            <a:r>
              <a:rPr lang="en-US" altLang="zh-CN" sz="2400" b="1" dirty="0" smtClean="0">
                <a:solidFill>
                  <a:schemeClr val="accent1"/>
                </a:solidFill>
                <a:latin typeface="微软雅黑" panose="020B0503020204020204" pitchFamily="34" charset="-122"/>
                <a:ea typeface="微软雅黑" panose="020B0503020204020204" pitchFamily="34" charset="-122"/>
              </a:rPr>
              <a:t>Deep Dream</a:t>
            </a:r>
            <a:r>
              <a:rPr lang="zh-CN" altLang="en-US" sz="2400" b="1" dirty="0" smtClean="0">
                <a:solidFill>
                  <a:schemeClr val="accent1"/>
                </a:solidFill>
                <a:latin typeface="微软雅黑" panose="020B0503020204020204" pitchFamily="34" charset="-122"/>
                <a:ea typeface="微软雅黑" panose="020B0503020204020204" pitchFamily="34" charset="-122"/>
              </a:rPr>
              <a:t>图像</a:t>
            </a:r>
            <a:r>
              <a:rPr lang="zh-CN" altLang="en-US" sz="2400" b="1" dirty="0" smtClean="0">
                <a:solidFill>
                  <a:schemeClr val="accent1"/>
                </a:solidFill>
                <a:latin typeface="微软雅黑" panose="020B0503020204020204" pitchFamily="34" charset="-122"/>
                <a:ea typeface="微软雅黑" panose="020B0503020204020204" pitchFamily="34" charset="-122"/>
              </a:rPr>
              <a:t>对比 </a:t>
            </a:r>
            <a:r>
              <a:rPr lang="en-US" altLang="zh-CN" sz="2400" b="1" dirty="0" smtClean="0">
                <a:solidFill>
                  <a:schemeClr val="accent1"/>
                </a:solidFill>
                <a:latin typeface="微软雅黑" panose="020B0503020204020204" pitchFamily="34" charset="-122"/>
                <a:ea typeface="微软雅黑" panose="020B0503020204020204" pitchFamily="34" charset="-122"/>
              </a:rPr>
              <a:t>– </a:t>
            </a:r>
            <a:r>
              <a:rPr lang="zh-CN" altLang="en-US" sz="2400" b="1" dirty="0" smtClean="0">
                <a:solidFill>
                  <a:schemeClr val="accent1"/>
                </a:solidFill>
                <a:latin typeface="微软雅黑" panose="020B0503020204020204" pitchFamily="34" charset="-122"/>
                <a:ea typeface="微软雅黑" panose="020B0503020204020204" pitchFamily="34" charset="-122"/>
              </a:rPr>
              <a:t>噪音起点</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1141" y="996811"/>
            <a:ext cx="1440000" cy="1440000"/>
          </a:xfrm>
          <a:prstGeom prst="rect">
            <a:avLst/>
          </a:prstGeom>
        </p:spPr>
      </p:pic>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690" y="996811"/>
            <a:ext cx="1440000" cy="1440000"/>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0239" y="996811"/>
            <a:ext cx="1440000" cy="1440000"/>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4788" y="996811"/>
            <a:ext cx="1440000" cy="1440000"/>
          </a:xfrm>
          <a:prstGeom prst="rect">
            <a:avLst/>
          </a:prstGeom>
        </p:spPr>
      </p:pic>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9337" y="996811"/>
            <a:ext cx="1440000" cy="1440000"/>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141" y="3071692"/>
            <a:ext cx="1440000" cy="1440000"/>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05690" y="3071692"/>
            <a:ext cx="1440000" cy="1440000"/>
          </a:xfrm>
          <a:prstGeom prst="rect">
            <a:avLst/>
          </a:prstGeom>
        </p:spPr>
      </p:pic>
      <p:pic>
        <p:nvPicPr>
          <p:cNvPr id="23" name="图片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0239" y="3071692"/>
            <a:ext cx="1440000" cy="1440000"/>
          </a:xfrm>
          <a:prstGeom prst="rect">
            <a:avLst/>
          </a:prstGeom>
        </p:spPr>
      </p:pic>
      <p:pic>
        <p:nvPicPr>
          <p:cNvPr id="24" name="图片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80909" y="3071692"/>
            <a:ext cx="1440000" cy="1440000"/>
          </a:xfrm>
          <a:prstGeom prst="rect">
            <a:avLst/>
          </a:prstGeom>
        </p:spPr>
      </p:pic>
      <p:pic>
        <p:nvPicPr>
          <p:cNvPr id="25" name="图片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1579" y="3071692"/>
            <a:ext cx="1440000" cy="1440000"/>
          </a:xfrm>
          <a:prstGeom prst="rect">
            <a:avLst/>
          </a:prstGeom>
        </p:spPr>
      </p:pic>
      <p:sp>
        <p:nvSpPr>
          <p:cNvPr id="26" name="矩形 25"/>
          <p:cNvSpPr/>
          <p:nvPr/>
        </p:nvSpPr>
        <p:spPr>
          <a:xfrm>
            <a:off x="7794602" y="2569585"/>
            <a:ext cx="869469" cy="369332"/>
          </a:xfrm>
          <a:prstGeom prst="rect">
            <a:avLst/>
          </a:prstGeom>
        </p:spPr>
        <p:txBody>
          <a:bodyPr wrap="none">
            <a:spAutoFit/>
          </a:bodyPr>
          <a:lstStyle/>
          <a:p>
            <a:r>
              <a:rPr lang="en-US" altLang="zh-CN" dirty="0">
                <a:solidFill>
                  <a:srgbClr val="0070C0"/>
                </a:solidFill>
              </a:rPr>
              <a:t>mixed4</a:t>
            </a:r>
            <a:endParaRPr lang="zh-CN" altLang="en-US" dirty="0">
              <a:solidFill>
                <a:srgbClr val="0070C0"/>
              </a:solidFill>
            </a:endParaRPr>
          </a:p>
        </p:txBody>
      </p:sp>
      <p:sp>
        <p:nvSpPr>
          <p:cNvPr id="27" name="矩形 26"/>
          <p:cNvSpPr/>
          <p:nvPr/>
        </p:nvSpPr>
        <p:spPr>
          <a:xfrm>
            <a:off x="856406" y="2572125"/>
            <a:ext cx="869469" cy="369332"/>
          </a:xfrm>
          <a:prstGeom prst="rect">
            <a:avLst/>
          </a:prstGeom>
        </p:spPr>
        <p:txBody>
          <a:bodyPr wrap="none">
            <a:spAutoFit/>
          </a:bodyPr>
          <a:lstStyle/>
          <a:p>
            <a:r>
              <a:rPr lang="en-US" altLang="zh-CN" dirty="0" smtClean="0">
                <a:solidFill>
                  <a:srgbClr val="0070C0"/>
                </a:solidFill>
              </a:rPr>
              <a:t>mixed0</a:t>
            </a:r>
            <a:endParaRPr lang="zh-CN" altLang="en-US" dirty="0">
              <a:solidFill>
                <a:srgbClr val="0070C0"/>
              </a:solidFill>
            </a:endParaRPr>
          </a:p>
        </p:txBody>
      </p:sp>
      <p:sp>
        <p:nvSpPr>
          <p:cNvPr id="28" name="矩形 27"/>
          <p:cNvSpPr/>
          <p:nvPr/>
        </p:nvSpPr>
        <p:spPr>
          <a:xfrm>
            <a:off x="2590955" y="2569585"/>
            <a:ext cx="869469" cy="369332"/>
          </a:xfrm>
          <a:prstGeom prst="rect">
            <a:avLst/>
          </a:prstGeom>
        </p:spPr>
        <p:txBody>
          <a:bodyPr wrap="none">
            <a:spAutoFit/>
          </a:bodyPr>
          <a:lstStyle/>
          <a:p>
            <a:r>
              <a:rPr lang="en-US" altLang="zh-CN" dirty="0" smtClean="0">
                <a:solidFill>
                  <a:srgbClr val="0070C0"/>
                </a:solidFill>
              </a:rPr>
              <a:t>mixed1</a:t>
            </a:r>
            <a:endParaRPr lang="zh-CN" altLang="en-US" dirty="0">
              <a:solidFill>
                <a:srgbClr val="0070C0"/>
              </a:solidFill>
            </a:endParaRPr>
          </a:p>
        </p:txBody>
      </p:sp>
      <p:sp>
        <p:nvSpPr>
          <p:cNvPr id="29" name="矩形 28"/>
          <p:cNvSpPr/>
          <p:nvPr/>
        </p:nvSpPr>
        <p:spPr>
          <a:xfrm>
            <a:off x="4338130" y="2569585"/>
            <a:ext cx="869469" cy="369332"/>
          </a:xfrm>
          <a:prstGeom prst="rect">
            <a:avLst/>
          </a:prstGeom>
        </p:spPr>
        <p:txBody>
          <a:bodyPr wrap="none">
            <a:spAutoFit/>
          </a:bodyPr>
          <a:lstStyle/>
          <a:p>
            <a:r>
              <a:rPr lang="en-US" altLang="zh-CN" dirty="0" smtClean="0">
                <a:solidFill>
                  <a:srgbClr val="0070C0"/>
                </a:solidFill>
              </a:rPr>
              <a:t>mixed2</a:t>
            </a:r>
            <a:endParaRPr lang="zh-CN" altLang="en-US" dirty="0">
              <a:solidFill>
                <a:srgbClr val="0070C0"/>
              </a:solidFill>
            </a:endParaRPr>
          </a:p>
        </p:txBody>
      </p:sp>
      <p:sp>
        <p:nvSpPr>
          <p:cNvPr id="30" name="矩形 29"/>
          <p:cNvSpPr/>
          <p:nvPr/>
        </p:nvSpPr>
        <p:spPr>
          <a:xfrm>
            <a:off x="6066366" y="2569585"/>
            <a:ext cx="869469" cy="369332"/>
          </a:xfrm>
          <a:prstGeom prst="rect">
            <a:avLst/>
          </a:prstGeom>
        </p:spPr>
        <p:txBody>
          <a:bodyPr wrap="none">
            <a:spAutoFit/>
          </a:bodyPr>
          <a:lstStyle/>
          <a:p>
            <a:r>
              <a:rPr lang="en-US" altLang="zh-CN" dirty="0" smtClean="0">
                <a:solidFill>
                  <a:srgbClr val="0070C0"/>
                </a:solidFill>
              </a:rPr>
              <a:t>mixed3</a:t>
            </a:r>
            <a:endParaRPr lang="zh-CN" altLang="en-US" dirty="0">
              <a:solidFill>
                <a:srgbClr val="0070C0"/>
              </a:solidFill>
            </a:endParaRPr>
          </a:p>
        </p:txBody>
      </p:sp>
      <p:sp>
        <p:nvSpPr>
          <p:cNvPr id="31" name="矩形 30"/>
          <p:cNvSpPr/>
          <p:nvPr/>
        </p:nvSpPr>
        <p:spPr>
          <a:xfrm>
            <a:off x="7711470" y="4629716"/>
            <a:ext cx="869469" cy="369332"/>
          </a:xfrm>
          <a:prstGeom prst="rect">
            <a:avLst/>
          </a:prstGeom>
        </p:spPr>
        <p:txBody>
          <a:bodyPr wrap="none">
            <a:spAutoFit/>
          </a:bodyPr>
          <a:lstStyle/>
          <a:p>
            <a:r>
              <a:rPr lang="en-US" altLang="zh-CN" dirty="0" smtClean="0">
                <a:solidFill>
                  <a:srgbClr val="0070C0"/>
                </a:solidFill>
              </a:rPr>
              <a:t>mixed9</a:t>
            </a:r>
            <a:endParaRPr lang="zh-CN" altLang="en-US" dirty="0">
              <a:solidFill>
                <a:srgbClr val="0070C0"/>
              </a:solidFill>
            </a:endParaRPr>
          </a:p>
        </p:txBody>
      </p:sp>
      <p:sp>
        <p:nvSpPr>
          <p:cNvPr id="32" name="矩形 31"/>
          <p:cNvSpPr/>
          <p:nvPr/>
        </p:nvSpPr>
        <p:spPr>
          <a:xfrm>
            <a:off x="773274" y="4632256"/>
            <a:ext cx="869469" cy="369332"/>
          </a:xfrm>
          <a:prstGeom prst="rect">
            <a:avLst/>
          </a:prstGeom>
        </p:spPr>
        <p:txBody>
          <a:bodyPr wrap="none">
            <a:spAutoFit/>
          </a:bodyPr>
          <a:lstStyle/>
          <a:p>
            <a:r>
              <a:rPr lang="en-US" altLang="zh-CN" dirty="0" smtClean="0">
                <a:solidFill>
                  <a:srgbClr val="0070C0"/>
                </a:solidFill>
              </a:rPr>
              <a:t>mixed5</a:t>
            </a:r>
            <a:endParaRPr lang="zh-CN" altLang="en-US" dirty="0">
              <a:solidFill>
                <a:srgbClr val="0070C0"/>
              </a:solidFill>
            </a:endParaRPr>
          </a:p>
        </p:txBody>
      </p:sp>
      <p:sp>
        <p:nvSpPr>
          <p:cNvPr id="33" name="矩形 32"/>
          <p:cNvSpPr/>
          <p:nvPr/>
        </p:nvSpPr>
        <p:spPr>
          <a:xfrm>
            <a:off x="2507823" y="4629716"/>
            <a:ext cx="869469" cy="369332"/>
          </a:xfrm>
          <a:prstGeom prst="rect">
            <a:avLst/>
          </a:prstGeom>
        </p:spPr>
        <p:txBody>
          <a:bodyPr wrap="none">
            <a:spAutoFit/>
          </a:bodyPr>
          <a:lstStyle/>
          <a:p>
            <a:r>
              <a:rPr lang="en-US" altLang="zh-CN" dirty="0" smtClean="0">
                <a:solidFill>
                  <a:srgbClr val="0070C0"/>
                </a:solidFill>
              </a:rPr>
              <a:t>mixed6</a:t>
            </a:r>
            <a:endParaRPr lang="zh-CN" altLang="en-US" dirty="0">
              <a:solidFill>
                <a:srgbClr val="0070C0"/>
              </a:solidFill>
            </a:endParaRPr>
          </a:p>
        </p:txBody>
      </p:sp>
      <p:sp>
        <p:nvSpPr>
          <p:cNvPr id="34" name="矩形 33"/>
          <p:cNvSpPr/>
          <p:nvPr/>
        </p:nvSpPr>
        <p:spPr>
          <a:xfrm>
            <a:off x="4254998" y="4629716"/>
            <a:ext cx="869469" cy="369332"/>
          </a:xfrm>
          <a:prstGeom prst="rect">
            <a:avLst/>
          </a:prstGeom>
        </p:spPr>
        <p:txBody>
          <a:bodyPr wrap="none">
            <a:spAutoFit/>
          </a:bodyPr>
          <a:lstStyle/>
          <a:p>
            <a:r>
              <a:rPr lang="en-US" altLang="zh-CN" dirty="0" smtClean="0">
                <a:solidFill>
                  <a:srgbClr val="0070C0"/>
                </a:solidFill>
              </a:rPr>
              <a:t>mixed7</a:t>
            </a:r>
            <a:endParaRPr lang="zh-CN" altLang="en-US" dirty="0">
              <a:solidFill>
                <a:srgbClr val="0070C0"/>
              </a:solidFill>
            </a:endParaRPr>
          </a:p>
        </p:txBody>
      </p:sp>
      <p:sp>
        <p:nvSpPr>
          <p:cNvPr id="35" name="矩形 34"/>
          <p:cNvSpPr/>
          <p:nvPr/>
        </p:nvSpPr>
        <p:spPr>
          <a:xfrm>
            <a:off x="5983234" y="4629716"/>
            <a:ext cx="869469" cy="369332"/>
          </a:xfrm>
          <a:prstGeom prst="rect">
            <a:avLst/>
          </a:prstGeom>
        </p:spPr>
        <p:txBody>
          <a:bodyPr wrap="none">
            <a:spAutoFit/>
          </a:bodyPr>
          <a:lstStyle/>
          <a:p>
            <a:r>
              <a:rPr lang="en-US" altLang="zh-CN" dirty="0" smtClean="0">
                <a:solidFill>
                  <a:srgbClr val="0070C0"/>
                </a:solidFill>
              </a:rPr>
              <a:t>mixed8</a:t>
            </a:r>
            <a:endParaRPr lang="zh-CN" altLang="en-US" dirty="0">
              <a:solidFill>
                <a:srgbClr val="0070C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1" name="TextBox 1"/>
          <p:cNvSpPr txBox="1"/>
          <p:nvPr/>
        </p:nvSpPr>
        <p:spPr>
          <a:xfrm>
            <a:off x="1383957" y="442311"/>
            <a:ext cx="5977542"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深浅梦境对比</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713140" y="3596925"/>
            <a:ext cx="7446469" cy="1477328"/>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通过最大化某一通道的平均值能够得到有意义的图像</a:t>
            </a:r>
            <a:endParaRPr lang="en-US" altLang="zh-CN" sz="20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浅层 → 高层： 越来越抽象</a:t>
            </a:r>
            <a:endParaRPr lang="en-US" altLang="zh-CN" sz="2000" dirty="0" smtClean="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单通道 →</a:t>
            </a:r>
            <a:r>
              <a:rPr lang="zh-CN" altLang="en-US" sz="2000" dirty="0" smtClean="0">
                <a:solidFill>
                  <a:schemeClr val="accent1"/>
                </a:solidFill>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多</a:t>
            </a:r>
            <a:r>
              <a:rPr lang="zh-CN" altLang="en-US" sz="2000" dirty="0" smtClean="0">
                <a:latin typeface="微软雅黑" panose="020B0503020204020204" pitchFamily="34" charset="-122"/>
                <a:ea typeface="微软雅黑" panose="020B0503020204020204" pitchFamily="34" charset="-122"/>
              </a:rPr>
              <a:t>通道 </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所有通道</a:t>
            </a:r>
            <a:endParaRPr lang="en-US" altLang="zh-CN" sz="2000" dirty="0" smtClean="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84712" y="1091956"/>
            <a:ext cx="2303326" cy="2303326"/>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73" y="1091955"/>
            <a:ext cx="2303326" cy="2303326"/>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3410" y="1091955"/>
            <a:ext cx="2303326" cy="2303326"/>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9" name="TextBox 1"/>
          <p:cNvSpPr txBox="1"/>
          <p:nvPr/>
        </p:nvSpPr>
        <p:spPr>
          <a:xfrm>
            <a:off x="1383957" y="442311"/>
            <a:ext cx="5977542"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结果对比 </a:t>
            </a:r>
            <a:r>
              <a:rPr lang="en-US" altLang="zh-CN" sz="2400" b="1" dirty="0" smtClean="0">
                <a:solidFill>
                  <a:schemeClr val="accent1"/>
                </a:solidFill>
                <a:latin typeface="微软雅黑" panose="020B0503020204020204" pitchFamily="34" charset="-122"/>
                <a:ea typeface="微软雅黑" panose="020B0503020204020204" pitchFamily="34" charset="-122"/>
              </a:rPr>
              <a:t>– </a:t>
            </a:r>
            <a:r>
              <a:rPr lang="zh-CN" altLang="en-US" sz="2400" b="1" dirty="0" smtClean="0">
                <a:solidFill>
                  <a:schemeClr val="accent1"/>
                </a:solidFill>
                <a:latin typeface="微软雅黑" panose="020B0503020204020204" pitchFamily="34" charset="-122"/>
                <a:ea typeface="微软雅黑" panose="020B0503020204020204" pitchFamily="34" charset="-122"/>
              </a:rPr>
              <a:t>背景图起点</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32" name="矩形 31"/>
          <p:cNvSpPr/>
          <p:nvPr/>
        </p:nvSpPr>
        <p:spPr>
          <a:xfrm>
            <a:off x="4288761" y="2955428"/>
            <a:ext cx="550151" cy="369332"/>
          </a:xfrm>
          <a:prstGeom prst="rect">
            <a:avLst/>
          </a:prstGeom>
        </p:spPr>
        <p:txBody>
          <a:bodyPr wrap="none">
            <a:spAutoFit/>
          </a:bodyPr>
          <a:lstStyle/>
          <a:p>
            <a:r>
              <a:rPr lang="zh-CN" altLang="en-US" dirty="0" smtClean="0">
                <a:solidFill>
                  <a:srgbClr val="0070C0"/>
                </a:solidFill>
                <a:latin typeface="微软雅黑" panose="020B0503020204020204" pitchFamily="34" charset="-122"/>
                <a:ea typeface="微软雅黑" panose="020B0503020204020204" pitchFamily="34" charset="-122"/>
              </a:rPr>
              <a:t>图</a:t>
            </a:r>
            <a:r>
              <a:rPr lang="en-US" altLang="zh-CN" dirty="0" smtClean="0">
                <a:solidFill>
                  <a:srgbClr val="0070C0"/>
                </a:solidFill>
                <a:latin typeface="微软雅黑" panose="020B0503020204020204" pitchFamily="34" charset="-122"/>
                <a:ea typeface="微软雅黑" panose="020B0503020204020204" pitchFamily="34" charset="-122"/>
              </a:rPr>
              <a:t>3</a:t>
            </a:r>
            <a:endParaRPr lang="zh-CN" altLang="en-US" dirty="0">
              <a:solidFill>
                <a:srgbClr val="0070C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571997" y="1105620"/>
            <a:ext cx="2971198" cy="1645771"/>
          </a:xfrm>
          <a:prstGeom prst="rect">
            <a:avLst/>
          </a:prstGeom>
        </p:spPr>
      </p:pic>
      <p:pic>
        <p:nvPicPr>
          <p:cNvPr id="3" name="图片 2"/>
          <p:cNvPicPr>
            <a:picLocks noChangeAspect="1"/>
          </p:cNvPicPr>
          <p:nvPr/>
        </p:nvPicPr>
        <p:blipFill>
          <a:blip r:embed="rId2"/>
          <a:stretch>
            <a:fillRect/>
          </a:stretch>
        </p:blipFill>
        <p:spPr>
          <a:xfrm>
            <a:off x="5078999" y="1091955"/>
            <a:ext cx="2920080" cy="1654581"/>
          </a:xfrm>
          <a:prstGeom prst="rect">
            <a:avLst/>
          </a:prstGeom>
        </p:spPr>
      </p:pic>
      <p:pic>
        <p:nvPicPr>
          <p:cNvPr id="7" name="图片 6"/>
          <p:cNvPicPr>
            <a:picLocks noChangeAspect="1"/>
          </p:cNvPicPr>
          <p:nvPr/>
        </p:nvPicPr>
        <p:blipFill>
          <a:blip r:embed="rId3"/>
          <a:stretch>
            <a:fillRect/>
          </a:stretch>
        </p:blipFill>
        <p:spPr>
          <a:xfrm>
            <a:off x="568352" y="2909153"/>
            <a:ext cx="2974844" cy="1672603"/>
          </a:xfrm>
          <a:prstGeom prst="rect">
            <a:avLst/>
          </a:prstGeom>
        </p:spPr>
      </p:pic>
      <p:pic>
        <p:nvPicPr>
          <p:cNvPr id="8" name="图片 7"/>
          <p:cNvPicPr>
            <a:picLocks noChangeAspect="1"/>
          </p:cNvPicPr>
          <p:nvPr/>
        </p:nvPicPr>
        <p:blipFill>
          <a:blip r:embed="rId4"/>
          <a:stretch>
            <a:fillRect/>
          </a:stretch>
        </p:blipFill>
        <p:spPr>
          <a:xfrm>
            <a:off x="5078999" y="2921357"/>
            <a:ext cx="2920080" cy="1631809"/>
          </a:xfrm>
          <a:prstGeom prst="rect">
            <a:avLst/>
          </a:prstGeom>
        </p:spPr>
      </p:pic>
      <p:sp>
        <p:nvSpPr>
          <p:cNvPr id="36" name="矩形 35"/>
          <p:cNvSpPr/>
          <p:nvPr/>
        </p:nvSpPr>
        <p:spPr>
          <a:xfrm>
            <a:off x="4288761" y="2304303"/>
            <a:ext cx="550151" cy="369332"/>
          </a:xfrm>
          <a:prstGeom prst="rect">
            <a:avLst/>
          </a:prstGeom>
        </p:spPr>
        <p:txBody>
          <a:bodyPr wrap="none">
            <a:spAutoFit/>
          </a:bodyPr>
          <a:lstStyle/>
          <a:p>
            <a:r>
              <a:rPr lang="zh-CN" altLang="en-US" dirty="0" smtClean="0">
                <a:solidFill>
                  <a:srgbClr val="0070C0"/>
                </a:solidFill>
                <a:latin typeface="微软雅黑" panose="020B0503020204020204" pitchFamily="34" charset="-122"/>
                <a:ea typeface="微软雅黑" panose="020B0503020204020204" pitchFamily="34" charset="-122"/>
              </a:rPr>
              <a:t>图</a:t>
            </a:r>
            <a:r>
              <a:rPr lang="en-US" altLang="zh-CN" dirty="0" smtClean="0">
                <a:solidFill>
                  <a:srgbClr val="0070C0"/>
                </a:solidFill>
                <a:latin typeface="微软雅黑" panose="020B0503020204020204" pitchFamily="34" charset="-122"/>
                <a:ea typeface="微软雅黑" panose="020B0503020204020204" pitchFamily="34" charset="-122"/>
              </a:rPr>
              <a:t>1</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37" name="矩形 36"/>
          <p:cNvSpPr/>
          <p:nvPr/>
        </p:nvSpPr>
        <p:spPr>
          <a:xfrm>
            <a:off x="3592813" y="2955428"/>
            <a:ext cx="550151" cy="369332"/>
          </a:xfrm>
          <a:prstGeom prst="rect">
            <a:avLst/>
          </a:prstGeom>
        </p:spPr>
        <p:txBody>
          <a:bodyPr wrap="none">
            <a:spAutoFit/>
          </a:bodyPr>
          <a:lstStyle/>
          <a:p>
            <a:r>
              <a:rPr lang="zh-CN" altLang="en-US" dirty="0" smtClean="0">
                <a:solidFill>
                  <a:srgbClr val="0070C0"/>
                </a:solidFill>
                <a:latin typeface="微软雅黑" panose="020B0503020204020204" pitchFamily="34" charset="-122"/>
                <a:ea typeface="微软雅黑" panose="020B0503020204020204" pitchFamily="34" charset="-122"/>
              </a:rPr>
              <a:t>图</a:t>
            </a:r>
            <a:r>
              <a:rPr lang="en-US" altLang="zh-CN" dirty="0" smtClean="0">
                <a:solidFill>
                  <a:srgbClr val="0070C0"/>
                </a:solidFill>
                <a:latin typeface="微软雅黑" panose="020B0503020204020204" pitchFamily="34" charset="-122"/>
                <a:ea typeface="微软雅黑" panose="020B0503020204020204" pitchFamily="34" charset="-122"/>
              </a:rPr>
              <a:t>2</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38" name="矩形 37"/>
          <p:cNvSpPr/>
          <p:nvPr/>
        </p:nvSpPr>
        <p:spPr>
          <a:xfrm>
            <a:off x="3592813" y="2304303"/>
            <a:ext cx="550151" cy="369332"/>
          </a:xfrm>
          <a:prstGeom prst="rect">
            <a:avLst/>
          </a:prstGeom>
        </p:spPr>
        <p:txBody>
          <a:bodyPr wrap="none">
            <a:spAutoFit/>
          </a:bodyPr>
          <a:lstStyle/>
          <a:p>
            <a:r>
              <a:rPr lang="zh-CN" altLang="en-US" dirty="0" smtClean="0">
                <a:solidFill>
                  <a:srgbClr val="0070C0"/>
                </a:solidFill>
                <a:latin typeface="微软雅黑" panose="020B0503020204020204" pitchFamily="34" charset="-122"/>
                <a:ea typeface="微软雅黑" panose="020B0503020204020204" pitchFamily="34" charset="-122"/>
              </a:rPr>
              <a:t>图</a:t>
            </a:r>
            <a:r>
              <a:rPr lang="en-US" altLang="zh-CN" dirty="0" smtClean="0">
                <a:solidFill>
                  <a:srgbClr val="0070C0"/>
                </a:solidFill>
                <a:latin typeface="微软雅黑" panose="020B0503020204020204" pitchFamily="34" charset="-122"/>
                <a:ea typeface="微软雅黑" panose="020B0503020204020204" pitchFamily="34" charset="-122"/>
              </a:rPr>
              <a:t>0</a:t>
            </a:r>
            <a:endParaRPr lang="zh-CN" altLang="en-US"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3592813" y="2812356"/>
            <a:ext cx="1342279" cy="7684"/>
          </a:xfrm>
          <a:prstGeom prst="line">
            <a:avLst/>
          </a:prstGeom>
        </p:spPr>
        <p:style>
          <a:lnRef idx="3">
            <a:schemeClr val="accent2"/>
          </a:lnRef>
          <a:fillRef idx="0">
            <a:schemeClr val="accent2"/>
          </a:fillRef>
          <a:effectRef idx="2">
            <a:schemeClr val="accent2"/>
          </a:effectRef>
          <a:fontRef idx="minor">
            <a:schemeClr val="tx1"/>
          </a:fontRef>
        </p:style>
      </p:cxnSp>
      <p:cxnSp>
        <p:nvCxnSpPr>
          <p:cNvPr id="39" name="直接连接符 38"/>
          <p:cNvCxnSpPr/>
          <p:nvPr/>
        </p:nvCxnSpPr>
        <p:spPr>
          <a:xfrm flipV="1">
            <a:off x="4263334" y="2328262"/>
            <a:ext cx="1139" cy="929768"/>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804626" cy="646331"/>
          </a:xfrm>
          <a:prstGeom prst="rect">
            <a:avLst/>
          </a:prstGeom>
          <a:noFill/>
        </p:spPr>
        <p:txBody>
          <a:bodyPr wrap="square" rtlCol="0">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迁移学习</a:t>
            </a:r>
            <a:endPar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TextBox 1"/>
          <p:cNvSpPr txBox="1"/>
          <p:nvPr/>
        </p:nvSpPr>
        <p:spPr>
          <a:xfrm>
            <a:off x="1383957" y="442311"/>
            <a:ext cx="3822357"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迁移学习</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 name="云形标注 1"/>
          <p:cNvSpPr/>
          <p:nvPr/>
        </p:nvSpPr>
        <p:spPr>
          <a:xfrm>
            <a:off x="3232500" y="119827"/>
            <a:ext cx="1744127" cy="644967"/>
          </a:xfrm>
          <a:prstGeom prst="cloudCallout">
            <a:avLst>
              <a:gd name="adj1" fmla="val -75251"/>
              <a:gd name="adj2" fmla="val 35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5F5F5"/>
                </a:solidFill>
                <a:latin typeface="Arial Unicode MS" panose="020B0604020202020204" charset="-122"/>
                <a:ea typeface="Arial Unicode MS" panose="020B0604020202020204" charset="-122"/>
                <a:cs typeface="Arial Unicode MS" panose="020B0604020202020204" charset="-122"/>
              </a:rPr>
              <a:t>What</a:t>
            </a:r>
            <a:endParaRPr lang="zh-CN" altLang="en-US" sz="2400" b="1" dirty="0">
              <a:solidFill>
                <a:srgbClr val="F5F5F5"/>
              </a:solidFill>
              <a:latin typeface="Arial Unicode MS" panose="020B0604020202020204" charset="-122"/>
              <a:ea typeface="Arial Unicode MS" panose="020B0604020202020204" charset="-122"/>
              <a:cs typeface="Arial Unicode MS" panose="020B0604020202020204" charset="-122"/>
            </a:endParaRPr>
          </a:p>
        </p:txBody>
      </p:sp>
      <p:grpSp>
        <p:nvGrpSpPr>
          <p:cNvPr id="3" name="组合 2"/>
          <p:cNvGrpSpPr/>
          <p:nvPr/>
        </p:nvGrpSpPr>
        <p:grpSpPr>
          <a:xfrm>
            <a:off x="4575750" y="794004"/>
            <a:ext cx="3855115" cy="4306349"/>
            <a:chOff x="2766348" y="766260"/>
            <a:chExt cx="3855115" cy="4306349"/>
          </a:xfrm>
        </p:grpSpPr>
        <p:pic>
          <p:nvPicPr>
            <p:cNvPr id="10" name="图片 9"/>
            <p:cNvPicPr>
              <a:picLocks noChangeAspect="1"/>
            </p:cNvPicPr>
            <p:nvPr/>
          </p:nvPicPr>
          <p:blipFill>
            <a:blip r:embed="rId1"/>
            <a:stretch>
              <a:fillRect/>
            </a:stretch>
          </p:blipFill>
          <p:spPr>
            <a:xfrm>
              <a:off x="2766348" y="766260"/>
              <a:ext cx="3855115" cy="1947364"/>
            </a:xfrm>
            <a:prstGeom prst="rect">
              <a:avLst/>
            </a:prstGeom>
          </p:spPr>
        </p:pic>
        <p:pic>
          <p:nvPicPr>
            <p:cNvPr id="14" name="图片 13"/>
            <p:cNvPicPr>
              <a:picLocks noChangeAspect="1"/>
            </p:cNvPicPr>
            <p:nvPr/>
          </p:nvPicPr>
          <p:blipFill>
            <a:blip r:embed="rId2"/>
            <a:stretch>
              <a:fillRect/>
            </a:stretch>
          </p:blipFill>
          <p:spPr>
            <a:xfrm>
              <a:off x="2766348" y="3105025"/>
              <a:ext cx="3855115" cy="1967584"/>
            </a:xfrm>
            <a:prstGeom prst="rect">
              <a:avLst/>
            </a:prstGeom>
          </p:spPr>
        </p:pic>
        <p:sp>
          <p:nvSpPr>
            <p:cNvPr id="15" name="下箭头 14"/>
            <p:cNvSpPr/>
            <p:nvPr/>
          </p:nvSpPr>
          <p:spPr>
            <a:xfrm>
              <a:off x="3023315" y="2815340"/>
              <a:ext cx="242698" cy="25661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6" name="矩形 15"/>
          <p:cNvSpPr/>
          <p:nvPr/>
        </p:nvSpPr>
        <p:spPr>
          <a:xfrm>
            <a:off x="608320" y="1448480"/>
            <a:ext cx="3558878" cy="1753235"/>
          </a:xfrm>
          <a:prstGeom prst="rect">
            <a:avLst/>
          </a:prstGeom>
        </p:spPr>
        <p:txBody>
          <a:bodyPr wrap="square">
            <a:spAutoFit/>
          </a:bodyPr>
          <a:lstStyle/>
          <a:p>
            <a:pPr>
              <a:lnSpc>
                <a:spcPct val="150000"/>
              </a:lnSpc>
            </a:pPr>
            <a:r>
              <a:rPr lang="zh-CN" altLang="en-US" dirty="0" smtClean="0">
                <a:solidFill>
                  <a:srgbClr val="4F4F4F"/>
                </a:solidFill>
                <a:latin typeface="微软雅黑" panose="020B0503020204020204" pitchFamily="34" charset="-122"/>
                <a:ea typeface="微软雅黑" panose="020B0503020204020204" pitchFamily="34" charset="-122"/>
              </a:rPr>
              <a:t>利用</a:t>
            </a:r>
            <a:r>
              <a:rPr lang="zh-CN" altLang="en-US" dirty="0" smtClean="0">
                <a:solidFill>
                  <a:srgbClr val="0070C0"/>
                </a:solidFill>
                <a:latin typeface="微软雅黑" panose="020B0503020204020204" pitchFamily="34" charset="-122"/>
                <a:ea typeface="微软雅黑" panose="020B0503020204020204" pitchFamily="34" charset="-122"/>
              </a:rPr>
              <a:t>已经训练好的</a:t>
            </a:r>
            <a:r>
              <a:rPr lang="zh-CN" altLang="en-US" dirty="0" smtClean="0">
                <a:solidFill>
                  <a:srgbClr val="4F4F4F"/>
                </a:solidFill>
                <a:latin typeface="微软雅黑" panose="020B0503020204020204" pitchFamily="34" charset="-122"/>
                <a:ea typeface="微软雅黑" panose="020B0503020204020204" pitchFamily="34" charset="-122"/>
              </a:rPr>
              <a:t>模型作为</a:t>
            </a:r>
            <a:endParaRPr lang="en-US" altLang="zh-CN" dirty="0" smtClean="0">
              <a:solidFill>
                <a:srgbClr val="4F4F4F"/>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4F4F4F"/>
                </a:solidFill>
                <a:latin typeface="微软雅黑" panose="020B0503020204020204" pitchFamily="34" charset="-122"/>
                <a:ea typeface="微软雅黑" panose="020B0503020204020204" pitchFamily="34" charset="-122"/>
              </a:rPr>
              <a:t>新模型训练的</a:t>
            </a:r>
            <a:r>
              <a:rPr lang="zh-CN" altLang="en-US" dirty="0" smtClean="0">
                <a:solidFill>
                  <a:srgbClr val="0070C0"/>
                </a:solidFill>
                <a:latin typeface="微软雅黑" panose="020B0503020204020204" pitchFamily="34" charset="-122"/>
                <a:ea typeface="微软雅黑" panose="020B0503020204020204" pitchFamily="34" charset="-122"/>
              </a:rPr>
              <a:t>初始化</a:t>
            </a:r>
            <a:r>
              <a:rPr lang="zh-CN" altLang="en-US" dirty="0" smtClean="0">
                <a:solidFill>
                  <a:srgbClr val="4F4F4F"/>
                </a:solidFill>
                <a:latin typeface="微软雅黑" panose="020B0503020204020204" pitchFamily="34" charset="-122"/>
                <a:ea typeface="微软雅黑" panose="020B0503020204020204" pitchFamily="34" charset="-122"/>
              </a:rPr>
              <a:t>的学习方式</a:t>
            </a:r>
            <a:endParaRPr lang="zh-CN" altLang="en-US" dirty="0" smtClean="0">
              <a:solidFill>
                <a:srgbClr val="4F4F4F"/>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4F4F4F"/>
                </a:solidFill>
                <a:latin typeface="微软雅黑" panose="020B0503020204020204" pitchFamily="34" charset="-122"/>
                <a:ea typeface="微软雅黑" panose="020B0503020204020204" pitchFamily="34" charset="-122"/>
              </a:rPr>
              <a:t>通过改造后重新训练（</a:t>
            </a:r>
            <a:r>
              <a:rPr lang="zh-CN" altLang="en-US" dirty="0" smtClean="0">
                <a:solidFill>
                  <a:srgbClr val="0070C0"/>
                </a:solidFill>
                <a:latin typeface="微软雅黑" panose="020B0503020204020204" pitchFamily="34" charset="-122"/>
                <a:ea typeface="微软雅黑" panose="020B0503020204020204" pitchFamily="34" charset="-122"/>
              </a:rPr>
              <a:t>部分模型参数变量</a:t>
            </a:r>
            <a:r>
              <a:rPr lang="zh-CN" altLang="en-US" dirty="0" smtClean="0">
                <a:solidFill>
                  <a:srgbClr val="4F4F4F"/>
                </a:solidFill>
                <a:latin typeface="微软雅黑" panose="020B0503020204020204" pitchFamily="34" charset="-122"/>
                <a:ea typeface="微软雅黑" panose="020B0503020204020204" pitchFamily="34" charset="-122"/>
              </a:rPr>
              <a:t>）达到</a:t>
            </a:r>
            <a:r>
              <a:rPr lang="zh-CN" altLang="en-US" dirty="0" smtClean="0">
                <a:solidFill>
                  <a:srgbClr val="4F4F4F"/>
                </a:solidFill>
                <a:latin typeface="微软雅黑" panose="020B0503020204020204" pitchFamily="34" charset="-122"/>
                <a:ea typeface="微软雅黑" panose="020B0503020204020204" pitchFamily="34" charset="-122"/>
              </a:rPr>
              <a:t>目标</a:t>
            </a:r>
            <a:endParaRPr lang="zh-CN" altLang="en-US" dirty="0" smtClean="0">
              <a:solidFill>
                <a:srgbClr val="4F4F4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TextBox 1"/>
          <p:cNvSpPr txBox="1"/>
          <p:nvPr/>
        </p:nvSpPr>
        <p:spPr>
          <a:xfrm>
            <a:off x="1383957" y="442311"/>
            <a:ext cx="3822357"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迁移学习</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 name="云形标注 1"/>
          <p:cNvSpPr/>
          <p:nvPr/>
        </p:nvSpPr>
        <p:spPr>
          <a:xfrm>
            <a:off x="3295135" y="245344"/>
            <a:ext cx="1744127" cy="644967"/>
          </a:xfrm>
          <a:prstGeom prst="cloudCallout">
            <a:avLst>
              <a:gd name="adj1" fmla="val -75251"/>
              <a:gd name="adj2" fmla="val 35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5F5F5"/>
                </a:solidFill>
                <a:latin typeface="Arial Unicode MS" panose="020B0604020202020204" charset="-122"/>
                <a:ea typeface="Arial Unicode MS" panose="020B0604020202020204" charset="-122"/>
                <a:cs typeface="Arial Unicode MS" panose="020B0604020202020204" charset="-122"/>
              </a:rPr>
              <a:t>Why</a:t>
            </a:r>
            <a:endParaRPr lang="zh-CN" altLang="en-US" sz="2400" b="1" dirty="0">
              <a:solidFill>
                <a:srgbClr val="F5F5F5"/>
              </a:solidFill>
              <a:latin typeface="Arial Unicode MS" panose="020B0604020202020204" charset="-122"/>
              <a:ea typeface="Arial Unicode MS" panose="020B0604020202020204" charset="-122"/>
              <a:cs typeface="Arial Unicode MS" panose="020B0604020202020204" charset="-122"/>
            </a:endParaRPr>
          </a:p>
        </p:txBody>
      </p:sp>
      <p:sp>
        <p:nvSpPr>
          <p:cNvPr id="8" name="矩形 7"/>
          <p:cNvSpPr/>
          <p:nvPr/>
        </p:nvSpPr>
        <p:spPr>
          <a:xfrm>
            <a:off x="570756" y="1451329"/>
            <a:ext cx="7192884"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smtClean="0">
                <a:solidFill>
                  <a:srgbClr val="4F4F4F"/>
                </a:solidFill>
                <a:latin typeface="微软雅黑" panose="020B0503020204020204" pitchFamily="34" charset="-122"/>
                <a:ea typeface="微软雅黑" panose="020B0503020204020204" pitchFamily="34" charset="-122"/>
              </a:rPr>
              <a:t>所需样本数量更少；</a:t>
            </a:r>
            <a:endParaRPr lang="en-US" altLang="zh-CN" dirty="0" smtClean="0">
              <a:solidFill>
                <a:srgbClr val="4F4F4F"/>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solidFill>
                  <a:srgbClr val="4F4F4F"/>
                </a:solidFill>
                <a:latin typeface="微软雅黑" panose="020B0503020204020204" pitchFamily="34" charset="-122"/>
                <a:ea typeface="微软雅黑" panose="020B0503020204020204" pitchFamily="34" charset="-122"/>
              </a:rPr>
              <a:t>模型达到收敛所需耗时更短</a:t>
            </a:r>
            <a:endParaRPr lang="en-US" altLang="zh-CN" dirty="0" smtClean="0">
              <a:solidFill>
                <a:srgbClr val="4F4F4F"/>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solidFill>
                  <a:srgbClr val="4F4F4F"/>
                </a:solidFill>
                <a:latin typeface="微软雅黑" panose="020B0503020204020204" pitchFamily="34" charset="-122"/>
                <a:ea typeface="微软雅黑" panose="020B0503020204020204" pitchFamily="34" charset="-122"/>
              </a:rPr>
              <a:t>比如：网络在</a:t>
            </a:r>
            <a:r>
              <a:rPr lang="en-US" altLang="zh-CN" dirty="0" smtClean="0">
                <a:solidFill>
                  <a:srgbClr val="4F4F4F"/>
                </a:solidFill>
                <a:latin typeface="微软雅黑" panose="020B0503020204020204" pitchFamily="34" charset="-122"/>
                <a:ea typeface="微软雅黑" panose="020B0503020204020204" pitchFamily="34" charset="-122"/>
              </a:rPr>
              <a:t>Cifar-10</a:t>
            </a:r>
            <a:r>
              <a:rPr lang="zh-CN" altLang="en-US" dirty="0" smtClean="0">
                <a:solidFill>
                  <a:srgbClr val="4F4F4F"/>
                </a:solidFill>
                <a:latin typeface="微软雅黑" panose="020B0503020204020204" pitchFamily="34" charset="-122"/>
                <a:ea typeface="微软雅黑" panose="020B0503020204020204" pitchFamily="34" charset="-122"/>
              </a:rPr>
              <a:t>数据集上迭代训练</a:t>
            </a:r>
            <a:r>
              <a:rPr lang="en-US" altLang="zh-CN" dirty="0" smtClean="0">
                <a:solidFill>
                  <a:srgbClr val="4F4F4F"/>
                </a:solidFill>
                <a:latin typeface="微软雅黑" panose="020B0503020204020204" pitchFamily="34" charset="-122"/>
                <a:ea typeface="微软雅黑" panose="020B0503020204020204" pitchFamily="34" charset="-122"/>
              </a:rPr>
              <a:t>5000</a:t>
            </a:r>
            <a:r>
              <a:rPr lang="zh-CN" altLang="en-US" dirty="0" smtClean="0">
                <a:solidFill>
                  <a:srgbClr val="4F4F4F"/>
                </a:solidFill>
                <a:latin typeface="微软雅黑" panose="020B0503020204020204" pitchFamily="34" charset="-122"/>
                <a:ea typeface="微软雅黑" panose="020B0503020204020204" pitchFamily="34" charset="-122"/>
              </a:rPr>
              <a:t>次收敛，将一个在</a:t>
            </a:r>
            <a:r>
              <a:rPr lang="en-US" altLang="zh-CN" dirty="0" smtClean="0">
                <a:solidFill>
                  <a:srgbClr val="4F4F4F"/>
                </a:solidFill>
                <a:latin typeface="微软雅黑" panose="020B0503020204020204" pitchFamily="34" charset="-122"/>
                <a:ea typeface="微软雅黑" panose="020B0503020204020204" pitchFamily="34" charset="-122"/>
              </a:rPr>
              <a:t>Cifar-100</a:t>
            </a:r>
            <a:r>
              <a:rPr lang="zh-CN" altLang="en-US" dirty="0" smtClean="0">
                <a:solidFill>
                  <a:srgbClr val="4F4F4F"/>
                </a:solidFill>
                <a:latin typeface="微软雅黑" panose="020B0503020204020204" pitchFamily="34" charset="-122"/>
                <a:ea typeface="微软雅黑" panose="020B0503020204020204" pitchFamily="34" charset="-122"/>
              </a:rPr>
              <a:t>上训练好的模型迁移至</a:t>
            </a:r>
            <a:r>
              <a:rPr lang="en-US" altLang="zh-CN" dirty="0" smtClean="0">
                <a:solidFill>
                  <a:srgbClr val="4F4F4F"/>
                </a:solidFill>
                <a:latin typeface="微软雅黑" panose="020B0503020204020204" pitchFamily="34" charset="-122"/>
                <a:ea typeface="微软雅黑" panose="020B0503020204020204" pitchFamily="34" charset="-122"/>
              </a:rPr>
              <a:t>Cifar-10</a:t>
            </a:r>
            <a:r>
              <a:rPr lang="zh-CN" altLang="en-US" dirty="0" smtClean="0">
                <a:solidFill>
                  <a:srgbClr val="4F4F4F"/>
                </a:solidFill>
                <a:latin typeface="微软雅黑" panose="020B0503020204020204" pitchFamily="34" charset="-122"/>
                <a:ea typeface="微软雅黑" panose="020B0503020204020204" pitchFamily="34" charset="-122"/>
              </a:rPr>
              <a:t>上，只需</a:t>
            </a:r>
            <a:r>
              <a:rPr lang="en-US" altLang="zh-CN" dirty="0" smtClean="0">
                <a:solidFill>
                  <a:srgbClr val="4F4F4F"/>
                </a:solidFill>
                <a:latin typeface="微软雅黑" panose="020B0503020204020204" pitchFamily="34" charset="-122"/>
                <a:ea typeface="微软雅黑" panose="020B0503020204020204" pitchFamily="34" charset="-122"/>
              </a:rPr>
              <a:t>1000</a:t>
            </a:r>
            <a:r>
              <a:rPr lang="zh-CN" altLang="en-US" dirty="0" smtClean="0">
                <a:solidFill>
                  <a:srgbClr val="4F4F4F"/>
                </a:solidFill>
                <a:latin typeface="微软雅黑" panose="020B0503020204020204" pitchFamily="34" charset="-122"/>
                <a:ea typeface="微软雅黑" panose="020B0503020204020204" pitchFamily="34" charset="-122"/>
              </a:rPr>
              <a:t>次就能收敛。</a:t>
            </a:r>
            <a:endParaRPr lang="en-US" altLang="zh-CN" dirty="0" smtClean="0">
              <a:solidFill>
                <a:srgbClr val="4F4F4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TextBox 1"/>
          <p:cNvSpPr txBox="1"/>
          <p:nvPr/>
        </p:nvSpPr>
        <p:spPr>
          <a:xfrm>
            <a:off x="1383957" y="442311"/>
            <a:ext cx="3822357"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迁移学习</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 name="云形标注 1"/>
          <p:cNvSpPr/>
          <p:nvPr/>
        </p:nvSpPr>
        <p:spPr>
          <a:xfrm>
            <a:off x="3295135" y="245344"/>
            <a:ext cx="1744127" cy="644967"/>
          </a:xfrm>
          <a:prstGeom prst="cloudCallout">
            <a:avLst>
              <a:gd name="adj1" fmla="val -75251"/>
              <a:gd name="adj2" fmla="val 35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5F5F5"/>
                </a:solidFill>
                <a:latin typeface="Arial Unicode MS" panose="020B0604020202020204" charset="-122"/>
                <a:ea typeface="Arial Unicode MS" panose="020B0604020202020204" charset="-122"/>
                <a:cs typeface="Arial Unicode MS" panose="020B0604020202020204" charset="-122"/>
              </a:rPr>
              <a:t>When</a:t>
            </a:r>
            <a:endParaRPr lang="zh-CN" altLang="en-US" sz="2400" b="1" dirty="0">
              <a:solidFill>
                <a:srgbClr val="F5F5F5"/>
              </a:solidFill>
              <a:latin typeface="Arial Unicode MS" panose="020B0604020202020204" charset="-122"/>
              <a:ea typeface="Arial Unicode MS" panose="020B0604020202020204" charset="-122"/>
              <a:cs typeface="Arial Unicode MS" panose="020B0604020202020204" charset="-122"/>
            </a:endParaRPr>
          </a:p>
        </p:txBody>
      </p:sp>
      <p:sp>
        <p:nvSpPr>
          <p:cNvPr id="8" name="矩形 7"/>
          <p:cNvSpPr/>
          <p:nvPr/>
        </p:nvSpPr>
        <p:spPr>
          <a:xfrm>
            <a:off x="570756" y="1528170"/>
            <a:ext cx="5215321"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smtClean="0">
                <a:solidFill>
                  <a:srgbClr val="4F4F4F"/>
                </a:solidFill>
                <a:latin typeface="微软雅黑" panose="020B0503020204020204" pitchFamily="34" charset="-122"/>
                <a:ea typeface="微软雅黑" panose="020B0503020204020204" pitchFamily="34" charset="-122"/>
              </a:rPr>
              <a:t>当新数据集比较小且和原数据集相似时</a:t>
            </a:r>
            <a:endParaRPr lang="en-US" altLang="zh-CN" dirty="0" smtClean="0">
              <a:solidFill>
                <a:srgbClr val="4F4F4F"/>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solidFill>
                  <a:srgbClr val="4F4F4F"/>
                </a:solidFill>
                <a:latin typeface="微软雅黑" panose="020B0503020204020204" pitchFamily="34" charset="-122"/>
                <a:ea typeface="微软雅黑" panose="020B0503020204020204" pitchFamily="34" charset="-122"/>
              </a:rPr>
              <a:t>当算力有限时</a:t>
            </a:r>
            <a:endParaRPr lang="en-US" altLang="zh-CN" dirty="0" smtClean="0">
              <a:solidFill>
                <a:srgbClr val="4F4F4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TextBox 1"/>
          <p:cNvSpPr txBox="1"/>
          <p:nvPr/>
        </p:nvSpPr>
        <p:spPr>
          <a:xfrm>
            <a:off x="1383957" y="442311"/>
            <a:ext cx="3822357"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迁移学习</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 name="云形标注 1"/>
          <p:cNvSpPr/>
          <p:nvPr/>
        </p:nvSpPr>
        <p:spPr>
          <a:xfrm>
            <a:off x="3295135" y="245344"/>
            <a:ext cx="1744127" cy="644967"/>
          </a:xfrm>
          <a:prstGeom prst="cloudCallout">
            <a:avLst>
              <a:gd name="adj1" fmla="val -75251"/>
              <a:gd name="adj2" fmla="val 355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5F5F5"/>
                </a:solidFill>
                <a:latin typeface="Arial Unicode MS" panose="020B0604020202020204" charset="-122"/>
                <a:ea typeface="Arial Unicode MS" panose="020B0604020202020204" charset="-122"/>
                <a:cs typeface="Arial Unicode MS" panose="020B0604020202020204" charset="-122"/>
              </a:rPr>
              <a:t>How</a:t>
            </a:r>
            <a:endParaRPr lang="zh-CN" altLang="en-US" sz="2400" b="1" dirty="0">
              <a:solidFill>
                <a:srgbClr val="F5F5F5"/>
              </a:solidFill>
              <a:latin typeface="Arial Unicode MS" panose="020B0604020202020204" charset="-122"/>
              <a:ea typeface="Arial Unicode MS" panose="020B0604020202020204" charset="-122"/>
              <a:cs typeface="Arial Unicode MS" panose="020B0604020202020204" charset="-122"/>
            </a:endParaRPr>
          </a:p>
        </p:txBody>
      </p:sp>
      <p:grpSp>
        <p:nvGrpSpPr>
          <p:cNvPr id="71" name="组合 70"/>
          <p:cNvGrpSpPr/>
          <p:nvPr/>
        </p:nvGrpSpPr>
        <p:grpSpPr>
          <a:xfrm>
            <a:off x="2567026" y="1322886"/>
            <a:ext cx="6216486" cy="3571197"/>
            <a:chOff x="1166490" y="1322886"/>
            <a:chExt cx="6216486" cy="3571197"/>
          </a:xfrm>
        </p:grpSpPr>
        <p:sp>
          <p:nvSpPr>
            <p:cNvPr id="68" name="矩形 67"/>
            <p:cNvSpPr/>
            <p:nvPr/>
          </p:nvSpPr>
          <p:spPr>
            <a:xfrm>
              <a:off x="1809354" y="4012881"/>
              <a:ext cx="4950260" cy="80685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67" name="矩形 66"/>
            <p:cNvSpPr/>
            <p:nvPr/>
          </p:nvSpPr>
          <p:spPr>
            <a:xfrm>
              <a:off x="4672056" y="2679457"/>
              <a:ext cx="2100370" cy="80685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66" name="矩形 65"/>
            <p:cNvSpPr/>
            <p:nvPr/>
          </p:nvSpPr>
          <p:spPr>
            <a:xfrm>
              <a:off x="5916190" y="1322886"/>
              <a:ext cx="843424" cy="80685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pic>
          <p:nvPicPr>
            <p:cNvPr id="3" name="图片 2"/>
            <p:cNvPicPr>
              <a:picLocks noChangeAspect="1"/>
            </p:cNvPicPr>
            <p:nvPr/>
          </p:nvPicPr>
          <p:blipFill>
            <a:blip r:embed="rId1"/>
            <a:stretch>
              <a:fillRect/>
            </a:stretch>
          </p:blipFill>
          <p:spPr>
            <a:xfrm rot="5400000">
              <a:off x="1804154" y="1625748"/>
              <a:ext cx="783706" cy="177985"/>
            </a:xfrm>
            <a:prstGeom prst="rect">
              <a:avLst/>
            </a:prstGeom>
          </p:spPr>
        </p:pic>
        <p:pic>
          <p:nvPicPr>
            <p:cNvPr id="8" name="图片 7"/>
            <p:cNvPicPr>
              <a:picLocks noChangeAspect="1"/>
            </p:cNvPicPr>
            <p:nvPr/>
          </p:nvPicPr>
          <p:blipFill>
            <a:blip r:embed="rId1"/>
            <a:stretch>
              <a:fillRect/>
            </a:stretch>
          </p:blipFill>
          <p:spPr>
            <a:xfrm rot="5400000">
              <a:off x="2477415" y="1625749"/>
              <a:ext cx="783706" cy="177985"/>
            </a:xfrm>
            <a:prstGeom prst="rect">
              <a:avLst/>
            </a:prstGeom>
          </p:spPr>
        </p:pic>
        <p:pic>
          <p:nvPicPr>
            <p:cNvPr id="9" name="图片 8"/>
            <p:cNvPicPr>
              <a:picLocks noChangeAspect="1"/>
            </p:cNvPicPr>
            <p:nvPr/>
          </p:nvPicPr>
          <p:blipFill>
            <a:blip r:embed="rId1"/>
            <a:stretch>
              <a:fillRect/>
            </a:stretch>
          </p:blipFill>
          <p:spPr>
            <a:xfrm rot="5400000">
              <a:off x="3198358" y="1625748"/>
              <a:ext cx="783706" cy="177985"/>
            </a:xfrm>
            <a:prstGeom prst="rect">
              <a:avLst/>
            </a:prstGeom>
          </p:spPr>
        </p:pic>
        <p:pic>
          <p:nvPicPr>
            <p:cNvPr id="10" name="图片 9"/>
            <p:cNvPicPr>
              <a:picLocks noChangeAspect="1"/>
            </p:cNvPicPr>
            <p:nvPr/>
          </p:nvPicPr>
          <p:blipFill>
            <a:blip r:embed="rId1"/>
            <a:stretch>
              <a:fillRect/>
            </a:stretch>
          </p:blipFill>
          <p:spPr>
            <a:xfrm rot="5400000">
              <a:off x="3867338" y="1625748"/>
              <a:ext cx="783706" cy="177985"/>
            </a:xfrm>
            <a:prstGeom prst="rect">
              <a:avLst/>
            </a:prstGeom>
          </p:spPr>
        </p:pic>
        <p:pic>
          <p:nvPicPr>
            <p:cNvPr id="11" name="图片 10"/>
            <p:cNvPicPr>
              <a:picLocks noChangeAspect="1"/>
            </p:cNvPicPr>
            <p:nvPr/>
          </p:nvPicPr>
          <p:blipFill>
            <a:blip r:embed="rId1"/>
            <a:stretch>
              <a:fillRect/>
            </a:stretch>
          </p:blipFill>
          <p:spPr>
            <a:xfrm rot="5400000">
              <a:off x="4592562" y="1625747"/>
              <a:ext cx="783706" cy="177985"/>
            </a:xfrm>
            <a:prstGeom prst="rect">
              <a:avLst/>
            </a:prstGeom>
          </p:spPr>
        </p:pic>
        <p:pic>
          <p:nvPicPr>
            <p:cNvPr id="12" name="图片 11"/>
            <p:cNvPicPr>
              <a:picLocks noChangeAspect="1"/>
            </p:cNvPicPr>
            <p:nvPr/>
          </p:nvPicPr>
          <p:blipFill>
            <a:blip r:embed="rId1"/>
            <a:stretch>
              <a:fillRect/>
            </a:stretch>
          </p:blipFill>
          <p:spPr>
            <a:xfrm rot="5400000">
              <a:off x="5261541" y="1625747"/>
              <a:ext cx="783706" cy="177985"/>
            </a:xfrm>
            <a:prstGeom prst="rect">
              <a:avLst/>
            </a:prstGeom>
          </p:spPr>
        </p:pic>
        <p:sp>
          <p:nvSpPr>
            <p:cNvPr id="13" name="流程图: 接点 3"/>
            <p:cNvSpPr/>
            <p:nvPr/>
          </p:nvSpPr>
          <p:spPr>
            <a:xfrm>
              <a:off x="6233380" y="1617871"/>
              <a:ext cx="185232" cy="193735"/>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5" name="直接箭头连接符 14"/>
            <p:cNvCxnSpPr/>
            <p:nvPr/>
          </p:nvCxnSpPr>
          <p:spPr>
            <a:xfrm>
              <a:off x="1632032" y="1714738"/>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p:nvPr/>
          </p:nvCxnSpPr>
          <p:spPr>
            <a:xfrm>
              <a:off x="2343998" y="1718350"/>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a:xfrm>
              <a:off x="3040408" y="1714738"/>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直接箭头连接符 17"/>
            <p:cNvCxnSpPr/>
            <p:nvPr/>
          </p:nvCxnSpPr>
          <p:spPr>
            <a:xfrm>
              <a:off x="3732589" y="1721962"/>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接箭头连接符 18"/>
            <p:cNvCxnSpPr/>
            <p:nvPr/>
          </p:nvCxnSpPr>
          <p:spPr>
            <a:xfrm>
              <a:off x="4437296" y="171038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a:xfrm>
              <a:off x="5115217" y="171038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p:cNvCxnSpPr/>
            <p:nvPr/>
          </p:nvCxnSpPr>
          <p:spPr>
            <a:xfrm>
              <a:off x="5772623" y="171038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6512813" y="171038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4" name="矩形 23"/>
                <p:cNvSpPr/>
                <p:nvPr/>
              </p:nvSpPr>
              <p:spPr>
                <a:xfrm>
                  <a:off x="1166490" y="1448777"/>
                  <a:ext cx="468077"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𝑥</m:t>
                        </m:r>
                      </m:oMath>
                    </m:oMathPara>
                  </a14:m>
                  <a:endParaRPr lang="zh-CN" altLang="en-US" sz="2800" dirty="0"/>
                </a:p>
              </p:txBody>
            </p:sp>
          </mc:Choice>
          <mc:Fallback>
            <p:sp>
              <p:nvSpPr>
                <p:cNvPr id="24" name="矩形 23"/>
                <p:cNvSpPr>
                  <a:spLocks noRot="1" noChangeAspect="1" noMove="1" noResize="1" noEditPoints="1" noAdjustHandles="1" noChangeArrowheads="1" noChangeShapeType="1" noTextEdit="1"/>
                </p:cNvSpPr>
                <p:nvPr/>
              </p:nvSpPr>
              <p:spPr>
                <a:xfrm>
                  <a:off x="1166490" y="1448777"/>
                  <a:ext cx="468077" cy="52322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6909605" y="1442291"/>
                  <a:ext cx="472950"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trlPr>
                              <a:rPr lang="zh-CN" altLang="en-US" sz="2800" i="1">
                                <a:latin typeface="Cambria Math" panose="02040503050406030204" pitchFamily="18" charset="0"/>
                              </a:rPr>
                            </m:ctrlPr>
                          </m:accPr>
                          <m:e>
                            <m:r>
                              <a:rPr lang="zh-CN" altLang="en-US" sz="2800" i="1">
                                <a:latin typeface="Cambria Math" panose="02040503050406030204" pitchFamily="18" charset="0"/>
                              </a:rPr>
                              <m:t>𝑦</m:t>
                            </m:r>
                          </m:e>
                        </m:acc>
                      </m:oMath>
                    </m:oMathPara>
                  </a14:m>
                  <a:endParaRPr lang="zh-CN" altLang="en-US" sz="2800" dirty="0"/>
                </a:p>
              </p:txBody>
            </p:sp>
          </mc:Choice>
          <mc:Fallback>
            <p:sp>
              <p:nvSpPr>
                <p:cNvPr id="25" name="矩形 24"/>
                <p:cNvSpPr>
                  <a:spLocks noRot="1" noChangeAspect="1" noMove="1" noResize="1" noEditPoints="1" noAdjustHandles="1" noChangeArrowheads="1" noChangeShapeType="1" noTextEdit="1"/>
                </p:cNvSpPr>
                <p:nvPr/>
              </p:nvSpPr>
              <p:spPr>
                <a:xfrm>
                  <a:off x="6909605" y="1442291"/>
                  <a:ext cx="472950" cy="523220"/>
                </a:xfrm>
                <a:prstGeom prst="rect">
                  <a:avLst/>
                </a:prstGeom>
                <a:blipFill rotWithShape="1">
                  <a:blip r:embed="rId3"/>
                </a:blipFill>
              </p:spPr>
              <p:txBody>
                <a:bodyPr/>
                <a:lstStyle/>
                <a:p>
                  <a:r>
                    <a:rPr lang="zh-CN" altLang="en-US">
                      <a:noFill/>
                    </a:rPr>
                    <a:t> </a:t>
                  </a:r>
                </a:p>
              </p:txBody>
            </p:sp>
          </mc:Fallback>
        </mc:AlternateContent>
        <p:sp>
          <p:nvSpPr>
            <p:cNvPr id="26" name="文本框 25"/>
            <p:cNvSpPr txBox="1"/>
            <p:nvPr/>
          </p:nvSpPr>
          <p:spPr>
            <a:xfrm>
              <a:off x="5894024" y="1811606"/>
              <a:ext cx="1093395" cy="369332"/>
            </a:xfrm>
            <a:prstGeom prst="rect">
              <a:avLst/>
            </a:prstGeom>
            <a:noFill/>
          </p:spPr>
          <p:txBody>
            <a:bodyPr wrap="square" rtlCol="0">
              <a:spAutoFit/>
            </a:bodyPr>
            <a:lstStyle/>
            <a:p>
              <a:r>
                <a:rPr lang="en-US" altLang="zh-CN" dirty="0" err="1" smtClean="0"/>
                <a:t>softmax</a:t>
              </a:r>
              <a:endParaRPr lang="zh-CN" altLang="en-US" dirty="0"/>
            </a:p>
          </p:txBody>
        </p:sp>
        <p:grpSp>
          <p:nvGrpSpPr>
            <p:cNvPr id="28" name="组合 27"/>
            <p:cNvGrpSpPr/>
            <p:nvPr/>
          </p:nvGrpSpPr>
          <p:grpSpPr>
            <a:xfrm>
              <a:off x="1166911" y="2689019"/>
              <a:ext cx="6216065" cy="858051"/>
              <a:chOff x="1166490" y="1253437"/>
              <a:chExt cx="6216065" cy="858051"/>
            </a:xfrm>
          </p:grpSpPr>
          <p:pic>
            <p:nvPicPr>
              <p:cNvPr id="29" name="图片 28"/>
              <p:cNvPicPr>
                <a:picLocks noChangeAspect="1"/>
              </p:cNvPicPr>
              <p:nvPr/>
            </p:nvPicPr>
            <p:blipFill>
              <a:blip r:embed="rId1"/>
              <a:stretch>
                <a:fillRect/>
              </a:stretch>
            </p:blipFill>
            <p:spPr>
              <a:xfrm rot="5400000">
                <a:off x="1804154" y="1556298"/>
                <a:ext cx="783706" cy="177985"/>
              </a:xfrm>
              <a:prstGeom prst="rect">
                <a:avLst/>
              </a:prstGeom>
            </p:spPr>
          </p:pic>
          <p:pic>
            <p:nvPicPr>
              <p:cNvPr id="30" name="图片 29"/>
              <p:cNvPicPr>
                <a:picLocks noChangeAspect="1"/>
              </p:cNvPicPr>
              <p:nvPr/>
            </p:nvPicPr>
            <p:blipFill>
              <a:blip r:embed="rId1"/>
              <a:stretch>
                <a:fillRect/>
              </a:stretch>
            </p:blipFill>
            <p:spPr>
              <a:xfrm rot="5400000">
                <a:off x="2477415" y="1556299"/>
                <a:ext cx="783706" cy="177985"/>
              </a:xfrm>
              <a:prstGeom prst="rect">
                <a:avLst/>
              </a:prstGeom>
            </p:spPr>
          </p:pic>
          <p:pic>
            <p:nvPicPr>
              <p:cNvPr id="31" name="图片 30"/>
              <p:cNvPicPr>
                <a:picLocks noChangeAspect="1"/>
              </p:cNvPicPr>
              <p:nvPr/>
            </p:nvPicPr>
            <p:blipFill>
              <a:blip r:embed="rId1"/>
              <a:stretch>
                <a:fillRect/>
              </a:stretch>
            </p:blipFill>
            <p:spPr>
              <a:xfrm rot="5400000">
                <a:off x="3198358" y="1556298"/>
                <a:ext cx="783706" cy="177985"/>
              </a:xfrm>
              <a:prstGeom prst="rect">
                <a:avLst/>
              </a:prstGeom>
            </p:spPr>
          </p:pic>
          <p:pic>
            <p:nvPicPr>
              <p:cNvPr id="32" name="图片 31"/>
              <p:cNvPicPr>
                <a:picLocks noChangeAspect="1"/>
              </p:cNvPicPr>
              <p:nvPr/>
            </p:nvPicPr>
            <p:blipFill>
              <a:blip r:embed="rId1"/>
              <a:stretch>
                <a:fillRect/>
              </a:stretch>
            </p:blipFill>
            <p:spPr>
              <a:xfrm rot="5400000">
                <a:off x="3867338" y="1556298"/>
                <a:ext cx="783706" cy="177985"/>
              </a:xfrm>
              <a:prstGeom prst="rect">
                <a:avLst/>
              </a:prstGeom>
            </p:spPr>
          </p:pic>
          <p:pic>
            <p:nvPicPr>
              <p:cNvPr id="33" name="图片 32"/>
              <p:cNvPicPr>
                <a:picLocks noChangeAspect="1"/>
              </p:cNvPicPr>
              <p:nvPr/>
            </p:nvPicPr>
            <p:blipFill>
              <a:blip r:embed="rId1"/>
              <a:stretch>
                <a:fillRect/>
              </a:stretch>
            </p:blipFill>
            <p:spPr>
              <a:xfrm rot="5400000">
                <a:off x="4592562" y="1556297"/>
                <a:ext cx="783706" cy="177985"/>
              </a:xfrm>
              <a:prstGeom prst="rect">
                <a:avLst/>
              </a:prstGeom>
            </p:spPr>
          </p:pic>
          <p:pic>
            <p:nvPicPr>
              <p:cNvPr id="34" name="图片 33"/>
              <p:cNvPicPr>
                <a:picLocks noChangeAspect="1"/>
              </p:cNvPicPr>
              <p:nvPr/>
            </p:nvPicPr>
            <p:blipFill>
              <a:blip r:embed="rId1"/>
              <a:stretch>
                <a:fillRect/>
              </a:stretch>
            </p:blipFill>
            <p:spPr>
              <a:xfrm rot="5400000">
                <a:off x="5261541" y="1556297"/>
                <a:ext cx="783706" cy="177985"/>
              </a:xfrm>
              <a:prstGeom prst="rect">
                <a:avLst/>
              </a:prstGeom>
            </p:spPr>
          </p:pic>
          <p:sp>
            <p:nvSpPr>
              <p:cNvPr id="35" name="流程图: 接点 3"/>
              <p:cNvSpPr/>
              <p:nvPr/>
            </p:nvSpPr>
            <p:spPr>
              <a:xfrm>
                <a:off x="6233380" y="1548421"/>
                <a:ext cx="185232" cy="193735"/>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36" name="直接箭头连接符 35"/>
              <p:cNvCxnSpPr/>
              <p:nvPr/>
            </p:nvCxnSpPr>
            <p:spPr>
              <a:xfrm>
                <a:off x="1632032" y="1645288"/>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p:cNvCxnSpPr/>
              <p:nvPr/>
            </p:nvCxnSpPr>
            <p:spPr>
              <a:xfrm>
                <a:off x="2343998" y="1648900"/>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3040408" y="1645288"/>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p:nvPr/>
            </p:nvCxnSpPr>
            <p:spPr>
              <a:xfrm>
                <a:off x="3732589" y="1652512"/>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4437296" y="164093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5115217" y="164093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5772623" y="164093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p:cNvCxnSpPr/>
              <p:nvPr/>
            </p:nvCxnSpPr>
            <p:spPr>
              <a:xfrm>
                <a:off x="6512813" y="164093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4" name="矩形 43"/>
                  <p:cNvSpPr/>
                  <p:nvPr/>
                </p:nvSpPr>
                <p:spPr>
                  <a:xfrm>
                    <a:off x="1166490" y="1379327"/>
                    <a:ext cx="468077"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𝑥</m:t>
                          </m:r>
                        </m:oMath>
                      </m:oMathPara>
                    </a14:m>
                    <a:endParaRPr lang="zh-CN" altLang="en-US" sz="2800" dirty="0"/>
                  </a:p>
                </p:txBody>
              </p:sp>
            </mc:Choice>
            <mc:Fallback>
              <p:sp>
                <p:nvSpPr>
                  <p:cNvPr id="44" name="矩形 43"/>
                  <p:cNvSpPr>
                    <a:spLocks noRot="1" noChangeAspect="1" noMove="1" noResize="1" noEditPoints="1" noAdjustHandles="1" noChangeArrowheads="1" noChangeShapeType="1" noTextEdit="1"/>
                  </p:cNvSpPr>
                  <p:nvPr/>
                </p:nvSpPr>
                <p:spPr>
                  <a:xfrm>
                    <a:off x="1166490" y="1379327"/>
                    <a:ext cx="468077" cy="52322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6909605" y="1372841"/>
                    <a:ext cx="472950"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trlPr>
                                <a:rPr lang="zh-CN" altLang="en-US" sz="2800" i="1">
                                  <a:latin typeface="Cambria Math" panose="02040503050406030204" pitchFamily="18" charset="0"/>
                                </a:rPr>
                              </m:ctrlPr>
                            </m:accPr>
                            <m:e>
                              <m:r>
                                <a:rPr lang="zh-CN" altLang="en-US" sz="2800" i="1">
                                  <a:latin typeface="Cambria Math" panose="02040503050406030204" pitchFamily="18" charset="0"/>
                                </a:rPr>
                                <m:t>𝑦</m:t>
                              </m:r>
                            </m:e>
                          </m:acc>
                        </m:oMath>
                      </m:oMathPara>
                    </a14:m>
                    <a:endParaRPr lang="zh-CN" altLang="en-US" sz="2800" dirty="0"/>
                  </a:p>
                </p:txBody>
              </p:sp>
            </mc:Choice>
            <mc:Fallback>
              <p:sp>
                <p:nvSpPr>
                  <p:cNvPr id="45" name="矩形 44"/>
                  <p:cNvSpPr>
                    <a:spLocks noRot="1" noChangeAspect="1" noMove="1" noResize="1" noEditPoints="1" noAdjustHandles="1" noChangeArrowheads="1" noChangeShapeType="1" noTextEdit="1"/>
                  </p:cNvSpPr>
                  <p:nvPr/>
                </p:nvSpPr>
                <p:spPr>
                  <a:xfrm>
                    <a:off x="6909605" y="1372841"/>
                    <a:ext cx="472950" cy="523220"/>
                  </a:xfrm>
                  <a:prstGeom prst="rect">
                    <a:avLst/>
                  </a:prstGeom>
                  <a:blipFill rotWithShape="1">
                    <a:blip r:embed="rId3"/>
                  </a:blipFill>
                </p:spPr>
                <p:txBody>
                  <a:bodyPr/>
                  <a:lstStyle/>
                  <a:p>
                    <a:r>
                      <a:rPr lang="zh-CN" altLang="en-US">
                        <a:noFill/>
                      </a:rPr>
                      <a:t> </a:t>
                    </a:r>
                  </a:p>
                </p:txBody>
              </p:sp>
            </mc:Fallback>
          </mc:AlternateContent>
          <p:sp>
            <p:nvSpPr>
              <p:cNvPr id="46" name="文本框 45"/>
              <p:cNvSpPr txBox="1"/>
              <p:nvPr/>
            </p:nvSpPr>
            <p:spPr>
              <a:xfrm>
                <a:off x="5917174" y="1742156"/>
                <a:ext cx="1093395" cy="369332"/>
              </a:xfrm>
              <a:prstGeom prst="rect">
                <a:avLst/>
              </a:prstGeom>
              <a:noFill/>
            </p:spPr>
            <p:txBody>
              <a:bodyPr wrap="square" rtlCol="0">
                <a:spAutoFit/>
              </a:bodyPr>
              <a:lstStyle/>
              <a:p>
                <a:r>
                  <a:rPr lang="en-US" altLang="zh-CN" dirty="0" err="1" smtClean="0"/>
                  <a:t>softmax</a:t>
                </a:r>
                <a:endParaRPr lang="zh-CN" altLang="en-US" dirty="0"/>
              </a:p>
            </p:txBody>
          </p:sp>
        </p:grpSp>
        <p:grpSp>
          <p:nvGrpSpPr>
            <p:cNvPr id="47" name="组合 46"/>
            <p:cNvGrpSpPr/>
            <p:nvPr/>
          </p:nvGrpSpPr>
          <p:grpSpPr>
            <a:xfrm>
              <a:off x="1166490" y="4036032"/>
              <a:ext cx="6216065" cy="858051"/>
              <a:chOff x="1166490" y="1253437"/>
              <a:chExt cx="6216065" cy="858051"/>
            </a:xfrm>
          </p:grpSpPr>
          <p:pic>
            <p:nvPicPr>
              <p:cNvPr id="48" name="图片 47"/>
              <p:cNvPicPr>
                <a:picLocks noChangeAspect="1"/>
              </p:cNvPicPr>
              <p:nvPr/>
            </p:nvPicPr>
            <p:blipFill>
              <a:blip r:embed="rId1"/>
              <a:stretch>
                <a:fillRect/>
              </a:stretch>
            </p:blipFill>
            <p:spPr>
              <a:xfrm rot="5400000">
                <a:off x="1804154" y="1556298"/>
                <a:ext cx="783706" cy="177985"/>
              </a:xfrm>
              <a:prstGeom prst="rect">
                <a:avLst/>
              </a:prstGeom>
            </p:spPr>
          </p:pic>
          <p:pic>
            <p:nvPicPr>
              <p:cNvPr id="49" name="图片 48"/>
              <p:cNvPicPr>
                <a:picLocks noChangeAspect="1"/>
              </p:cNvPicPr>
              <p:nvPr/>
            </p:nvPicPr>
            <p:blipFill>
              <a:blip r:embed="rId1"/>
              <a:stretch>
                <a:fillRect/>
              </a:stretch>
            </p:blipFill>
            <p:spPr>
              <a:xfrm rot="5400000">
                <a:off x="2477415" y="1556299"/>
                <a:ext cx="783706" cy="177985"/>
              </a:xfrm>
              <a:prstGeom prst="rect">
                <a:avLst/>
              </a:prstGeom>
            </p:spPr>
          </p:pic>
          <p:pic>
            <p:nvPicPr>
              <p:cNvPr id="50" name="图片 49"/>
              <p:cNvPicPr>
                <a:picLocks noChangeAspect="1"/>
              </p:cNvPicPr>
              <p:nvPr/>
            </p:nvPicPr>
            <p:blipFill>
              <a:blip r:embed="rId1"/>
              <a:stretch>
                <a:fillRect/>
              </a:stretch>
            </p:blipFill>
            <p:spPr>
              <a:xfrm rot="5400000">
                <a:off x="3198358" y="1556298"/>
                <a:ext cx="783706" cy="177985"/>
              </a:xfrm>
              <a:prstGeom prst="rect">
                <a:avLst/>
              </a:prstGeom>
            </p:spPr>
          </p:pic>
          <p:pic>
            <p:nvPicPr>
              <p:cNvPr id="51" name="图片 50"/>
              <p:cNvPicPr>
                <a:picLocks noChangeAspect="1"/>
              </p:cNvPicPr>
              <p:nvPr/>
            </p:nvPicPr>
            <p:blipFill>
              <a:blip r:embed="rId1"/>
              <a:stretch>
                <a:fillRect/>
              </a:stretch>
            </p:blipFill>
            <p:spPr>
              <a:xfrm rot="5400000">
                <a:off x="3867338" y="1556298"/>
                <a:ext cx="783706" cy="177985"/>
              </a:xfrm>
              <a:prstGeom prst="rect">
                <a:avLst/>
              </a:prstGeom>
            </p:spPr>
          </p:pic>
          <p:pic>
            <p:nvPicPr>
              <p:cNvPr id="52" name="图片 51"/>
              <p:cNvPicPr>
                <a:picLocks noChangeAspect="1"/>
              </p:cNvPicPr>
              <p:nvPr/>
            </p:nvPicPr>
            <p:blipFill>
              <a:blip r:embed="rId1"/>
              <a:stretch>
                <a:fillRect/>
              </a:stretch>
            </p:blipFill>
            <p:spPr>
              <a:xfrm rot="5400000">
                <a:off x="4592562" y="1556297"/>
                <a:ext cx="783706" cy="177985"/>
              </a:xfrm>
              <a:prstGeom prst="rect">
                <a:avLst/>
              </a:prstGeom>
            </p:spPr>
          </p:pic>
          <p:pic>
            <p:nvPicPr>
              <p:cNvPr id="53" name="图片 52"/>
              <p:cNvPicPr>
                <a:picLocks noChangeAspect="1"/>
              </p:cNvPicPr>
              <p:nvPr/>
            </p:nvPicPr>
            <p:blipFill>
              <a:blip r:embed="rId1"/>
              <a:stretch>
                <a:fillRect/>
              </a:stretch>
            </p:blipFill>
            <p:spPr>
              <a:xfrm rot="5400000">
                <a:off x="5261541" y="1556297"/>
                <a:ext cx="783706" cy="177985"/>
              </a:xfrm>
              <a:prstGeom prst="rect">
                <a:avLst/>
              </a:prstGeom>
            </p:spPr>
          </p:pic>
          <p:sp>
            <p:nvSpPr>
              <p:cNvPr id="54" name="流程图: 接点 3"/>
              <p:cNvSpPr/>
              <p:nvPr/>
            </p:nvSpPr>
            <p:spPr>
              <a:xfrm>
                <a:off x="6233380" y="1548421"/>
                <a:ext cx="185232" cy="193735"/>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55" name="直接箭头连接符 54"/>
              <p:cNvCxnSpPr/>
              <p:nvPr/>
            </p:nvCxnSpPr>
            <p:spPr>
              <a:xfrm>
                <a:off x="1632032" y="1645288"/>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p:cNvCxnSpPr/>
              <p:nvPr/>
            </p:nvCxnSpPr>
            <p:spPr>
              <a:xfrm>
                <a:off x="2343998" y="1648900"/>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p:cNvCxnSpPr/>
              <p:nvPr/>
            </p:nvCxnSpPr>
            <p:spPr>
              <a:xfrm>
                <a:off x="3040408" y="1645288"/>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p:cNvCxnSpPr/>
              <p:nvPr/>
            </p:nvCxnSpPr>
            <p:spPr>
              <a:xfrm>
                <a:off x="3732589" y="1652512"/>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p:cNvCxnSpPr/>
              <p:nvPr/>
            </p:nvCxnSpPr>
            <p:spPr>
              <a:xfrm>
                <a:off x="4437296" y="164093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5115217" y="164093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p:cNvCxnSpPr/>
              <p:nvPr/>
            </p:nvCxnSpPr>
            <p:spPr>
              <a:xfrm>
                <a:off x="5772623" y="164093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p:cNvCxnSpPr/>
              <p:nvPr/>
            </p:nvCxnSpPr>
            <p:spPr>
              <a:xfrm>
                <a:off x="6512813" y="1640937"/>
                <a:ext cx="3797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63" name="矩形 62"/>
                  <p:cNvSpPr/>
                  <p:nvPr/>
                </p:nvSpPr>
                <p:spPr>
                  <a:xfrm>
                    <a:off x="1166490" y="1379327"/>
                    <a:ext cx="468077"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𝑥</m:t>
                          </m:r>
                        </m:oMath>
                      </m:oMathPara>
                    </a14:m>
                    <a:endParaRPr lang="zh-CN" altLang="en-US" sz="2800" dirty="0"/>
                  </a:p>
                </p:txBody>
              </p:sp>
            </mc:Choice>
            <mc:Fallback>
              <p:sp>
                <p:nvSpPr>
                  <p:cNvPr id="63" name="矩形 62"/>
                  <p:cNvSpPr>
                    <a:spLocks noRot="1" noChangeAspect="1" noMove="1" noResize="1" noEditPoints="1" noAdjustHandles="1" noChangeArrowheads="1" noChangeShapeType="1" noTextEdit="1"/>
                  </p:cNvSpPr>
                  <p:nvPr/>
                </p:nvSpPr>
                <p:spPr>
                  <a:xfrm>
                    <a:off x="1166490" y="1379327"/>
                    <a:ext cx="468077" cy="52322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矩形 63"/>
                  <p:cNvSpPr/>
                  <p:nvPr/>
                </p:nvSpPr>
                <p:spPr>
                  <a:xfrm>
                    <a:off x="6909605" y="1372841"/>
                    <a:ext cx="472950"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trlPr>
                                <a:rPr lang="zh-CN" altLang="en-US" sz="2800" i="1">
                                  <a:latin typeface="Cambria Math" panose="02040503050406030204" pitchFamily="18" charset="0"/>
                                </a:rPr>
                              </m:ctrlPr>
                            </m:accPr>
                            <m:e>
                              <m:r>
                                <a:rPr lang="zh-CN" altLang="en-US" sz="2800" i="1">
                                  <a:latin typeface="Cambria Math" panose="02040503050406030204" pitchFamily="18" charset="0"/>
                                </a:rPr>
                                <m:t>𝑦</m:t>
                              </m:r>
                            </m:e>
                          </m:acc>
                        </m:oMath>
                      </m:oMathPara>
                    </a14:m>
                    <a:endParaRPr lang="zh-CN" altLang="en-US" sz="2800" dirty="0"/>
                  </a:p>
                </p:txBody>
              </p:sp>
            </mc:Choice>
            <mc:Fallback>
              <p:sp>
                <p:nvSpPr>
                  <p:cNvPr id="64" name="矩形 63"/>
                  <p:cNvSpPr>
                    <a:spLocks noRot="1" noChangeAspect="1" noMove="1" noResize="1" noEditPoints="1" noAdjustHandles="1" noChangeArrowheads="1" noChangeShapeType="1" noTextEdit="1"/>
                  </p:cNvSpPr>
                  <p:nvPr/>
                </p:nvSpPr>
                <p:spPr>
                  <a:xfrm>
                    <a:off x="6909605" y="1372841"/>
                    <a:ext cx="472950" cy="523220"/>
                  </a:xfrm>
                  <a:prstGeom prst="rect">
                    <a:avLst/>
                  </a:prstGeom>
                  <a:blipFill rotWithShape="1">
                    <a:blip r:embed="rId3"/>
                  </a:blipFill>
                </p:spPr>
                <p:txBody>
                  <a:bodyPr/>
                  <a:lstStyle/>
                  <a:p>
                    <a:r>
                      <a:rPr lang="zh-CN" altLang="en-US">
                        <a:noFill/>
                      </a:rPr>
                      <a:t> </a:t>
                    </a:r>
                  </a:p>
                </p:txBody>
              </p:sp>
            </mc:Fallback>
          </mc:AlternateContent>
          <p:sp>
            <p:nvSpPr>
              <p:cNvPr id="65" name="文本框 64"/>
              <p:cNvSpPr txBox="1"/>
              <p:nvPr/>
            </p:nvSpPr>
            <p:spPr>
              <a:xfrm>
                <a:off x="5917174" y="1742156"/>
                <a:ext cx="1093395" cy="369332"/>
              </a:xfrm>
              <a:prstGeom prst="rect">
                <a:avLst/>
              </a:prstGeom>
              <a:noFill/>
            </p:spPr>
            <p:txBody>
              <a:bodyPr wrap="square" rtlCol="0">
                <a:spAutoFit/>
              </a:bodyPr>
              <a:lstStyle/>
              <a:p>
                <a:r>
                  <a:rPr lang="en-US" altLang="zh-CN" dirty="0" err="1" smtClean="0"/>
                  <a:t>softmax</a:t>
                </a:r>
                <a:endParaRPr lang="zh-CN" altLang="en-US" dirty="0"/>
              </a:p>
            </p:txBody>
          </p:sp>
        </p:grpSp>
      </p:grpSp>
      <p:sp>
        <p:nvSpPr>
          <p:cNvPr id="70" name="矩形 69"/>
          <p:cNvSpPr/>
          <p:nvPr/>
        </p:nvSpPr>
        <p:spPr>
          <a:xfrm>
            <a:off x="170142" y="1460823"/>
            <a:ext cx="2055882" cy="5078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zh-CN" altLang="en-US" dirty="0" smtClean="0">
                <a:solidFill>
                  <a:srgbClr val="4F4F4F"/>
                </a:solidFill>
                <a:latin typeface="微软雅黑" panose="020B0503020204020204" pitchFamily="34" charset="-122"/>
                <a:ea typeface="微软雅黑" panose="020B0503020204020204" pitchFamily="34" charset="-122"/>
              </a:rPr>
              <a:t>只训练</a:t>
            </a:r>
            <a:r>
              <a:rPr lang="en-US" altLang="zh-CN" dirty="0" err="1" smtClean="0">
                <a:solidFill>
                  <a:srgbClr val="4F4F4F"/>
                </a:solidFill>
                <a:latin typeface="微软雅黑" panose="020B0503020204020204" pitchFamily="34" charset="-122"/>
                <a:ea typeface="微软雅黑" panose="020B0503020204020204" pitchFamily="34" charset="-122"/>
              </a:rPr>
              <a:t>softmax</a:t>
            </a:r>
            <a:r>
              <a:rPr lang="zh-CN" altLang="en-US" dirty="0" smtClean="0">
                <a:solidFill>
                  <a:srgbClr val="4F4F4F"/>
                </a:solidFill>
                <a:latin typeface="微软雅黑" panose="020B0503020204020204" pitchFamily="34" charset="-122"/>
                <a:ea typeface="微软雅黑" panose="020B0503020204020204" pitchFamily="34" charset="-122"/>
              </a:rPr>
              <a:t>层</a:t>
            </a:r>
            <a:endParaRPr lang="en-US" altLang="zh-CN" dirty="0" smtClean="0">
              <a:solidFill>
                <a:srgbClr val="4F4F4F"/>
              </a:solidFill>
              <a:latin typeface="微软雅黑" panose="020B0503020204020204" pitchFamily="34" charset="-122"/>
              <a:ea typeface="微软雅黑" panose="020B0503020204020204" pitchFamily="34" charset="-122"/>
            </a:endParaRPr>
          </a:p>
        </p:txBody>
      </p:sp>
      <p:sp>
        <p:nvSpPr>
          <p:cNvPr id="72" name="矩形 71"/>
          <p:cNvSpPr/>
          <p:nvPr/>
        </p:nvSpPr>
        <p:spPr>
          <a:xfrm>
            <a:off x="157886" y="2796849"/>
            <a:ext cx="2068138" cy="45890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pPr>
            <a:r>
              <a:rPr lang="zh-CN" altLang="en-US" dirty="0" smtClean="0">
                <a:solidFill>
                  <a:srgbClr val="4F4F4F"/>
                </a:solidFill>
                <a:latin typeface="微软雅黑" panose="020B0503020204020204" pitchFamily="34" charset="-122"/>
                <a:ea typeface="微软雅黑" panose="020B0503020204020204" pitchFamily="34" charset="-122"/>
              </a:rPr>
              <a:t>训练部分参数</a:t>
            </a:r>
            <a:endParaRPr lang="en-US" altLang="zh-CN" dirty="0" smtClean="0">
              <a:solidFill>
                <a:srgbClr val="4F4F4F"/>
              </a:solidFill>
              <a:latin typeface="微软雅黑" panose="020B0503020204020204" pitchFamily="34" charset="-122"/>
              <a:ea typeface="微软雅黑" panose="020B0503020204020204" pitchFamily="34" charset="-122"/>
            </a:endParaRPr>
          </a:p>
        </p:txBody>
      </p:sp>
      <p:sp>
        <p:nvSpPr>
          <p:cNvPr id="73" name="矩形 72"/>
          <p:cNvSpPr/>
          <p:nvPr/>
        </p:nvSpPr>
        <p:spPr>
          <a:xfrm>
            <a:off x="160977" y="4132875"/>
            <a:ext cx="2065047" cy="45890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lnSpc>
                <a:spcPct val="150000"/>
              </a:lnSpc>
            </a:pPr>
            <a:r>
              <a:rPr lang="zh-CN" altLang="en-US" dirty="0" smtClean="0">
                <a:solidFill>
                  <a:srgbClr val="4F4F4F"/>
                </a:solidFill>
                <a:latin typeface="微软雅黑" panose="020B0503020204020204" pitchFamily="34" charset="-122"/>
                <a:ea typeface="微软雅黑" panose="020B0503020204020204" pitchFamily="34" charset="-122"/>
              </a:rPr>
              <a:t>训练所有参数</a:t>
            </a:r>
            <a:endParaRPr lang="en-US" altLang="zh-CN" dirty="0" smtClean="0">
              <a:solidFill>
                <a:srgbClr val="4F4F4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4040" y="1638885"/>
            <a:ext cx="6804626" cy="1200329"/>
          </a:xfrm>
          <a:prstGeom prst="rect">
            <a:avLst/>
          </a:prstGeom>
          <a:noFill/>
        </p:spPr>
        <p:txBody>
          <a:bodyPr wrap="square" rtlCol="0">
            <a:sp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Deep Dream</a:t>
            </a:r>
            <a:r>
              <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理解</a:t>
            </a:r>
            <a:r>
              <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深度神经网络结构及</a:t>
            </a:r>
            <a:r>
              <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应用</a:t>
            </a:r>
            <a:endPar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804626" cy="646331"/>
          </a:xfrm>
          <a:prstGeom prst="rect">
            <a:avLst/>
          </a:prstGeom>
          <a:noFill/>
        </p:spPr>
        <p:txBody>
          <a:bodyPr wrap="square" rtlCol="0">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VGG16</a:t>
            </a:r>
            <a:r>
              <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的迁移学习模型构建</a:t>
            </a:r>
            <a:endPar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665" y="442595"/>
            <a:ext cx="7018655" cy="46037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回顾</a:t>
            </a:r>
            <a:r>
              <a:rPr lang="en-US" altLang="zh-CN" sz="2400" b="1" dirty="0" smtClean="0">
                <a:solidFill>
                  <a:schemeClr val="accent1"/>
                </a:solidFill>
                <a:latin typeface="微软雅黑" panose="020B0503020204020204" pitchFamily="34" charset="-122"/>
                <a:ea typeface="微软雅黑" panose="020B0503020204020204" pitchFamily="34" charset="-122"/>
              </a:rPr>
              <a:t>VGG</a:t>
            </a:r>
            <a:r>
              <a:rPr lang="zh-CN" altLang="en-US" sz="2400" b="1" dirty="0" smtClean="0">
                <a:solidFill>
                  <a:schemeClr val="accent1"/>
                </a:solidFill>
                <a:latin typeface="微软雅黑" panose="020B0503020204020204" pitchFamily="34" charset="-122"/>
                <a:ea typeface="微软雅黑" panose="020B0503020204020204" pitchFamily="34" charset="-122"/>
              </a:rPr>
              <a:t>（</a:t>
            </a:r>
            <a:r>
              <a:rPr lang="en-US" altLang="zh-CN" sz="2400" b="1" dirty="0" smtClean="0">
                <a:solidFill>
                  <a:schemeClr val="accent1"/>
                </a:solidFill>
                <a:latin typeface="微软雅黑" panose="020B0503020204020204" pitchFamily="34" charset="-122"/>
                <a:ea typeface="微软雅黑" panose="020B0503020204020204" pitchFamily="34" charset="-122"/>
              </a:rPr>
              <a:t>2014</a:t>
            </a:r>
            <a:r>
              <a:rPr lang="zh-CN" altLang="en-US" sz="2400" b="1" dirty="0" smtClean="0">
                <a:solidFill>
                  <a:schemeClr val="accent1"/>
                </a:solidFill>
                <a:latin typeface="微软雅黑" panose="020B0503020204020204" pitchFamily="34" charset="-122"/>
                <a:ea typeface="微软雅黑" panose="020B0503020204020204" pitchFamily="34" charset="-122"/>
              </a:rPr>
              <a:t>牛津</a:t>
            </a:r>
            <a:r>
              <a:rPr lang="zh-CN" altLang="en-US" sz="2400" b="1" dirty="0" smtClean="0">
                <a:solidFill>
                  <a:schemeClr val="accent1"/>
                </a:solidFill>
                <a:latin typeface="微软雅黑" panose="020B0503020204020204" pitchFamily="34" charset="-122"/>
                <a:ea typeface="微软雅黑" panose="020B0503020204020204" pitchFamily="34" charset="-122"/>
              </a:rPr>
              <a:t>大学）结构</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71141" y="1207701"/>
            <a:ext cx="7709233" cy="3653665"/>
            <a:chOff x="571141" y="1207701"/>
            <a:chExt cx="7709233" cy="3653665"/>
          </a:xfrm>
        </p:grpSpPr>
        <p:pic>
          <p:nvPicPr>
            <p:cNvPr id="1026" name="Picture 2" descr="https://ss2.bdstatic.com/70cFvnSh_Q1YnxGkpoWK1HF6hhy/it/u=3050644481,2881418203&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141" y="1207701"/>
              <a:ext cx="7709233" cy="365366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71141" y="1221365"/>
              <a:ext cx="4035583" cy="1973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9" name="矩形 8"/>
            <p:cNvSpPr/>
            <p:nvPr/>
          </p:nvSpPr>
          <p:spPr>
            <a:xfrm>
              <a:off x="1282771" y="4328931"/>
              <a:ext cx="6796358" cy="5324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438109"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定义</a:t>
            </a:r>
            <a:r>
              <a:rPr lang="en-US" altLang="zh-CN" sz="2400" b="1" dirty="0">
                <a:solidFill>
                  <a:schemeClr val="accent1"/>
                </a:solidFill>
                <a:latin typeface="微软雅黑" panose="020B0503020204020204" pitchFamily="34" charset="-122"/>
                <a:ea typeface="微软雅黑" panose="020B0503020204020204" pitchFamily="34" charset="-122"/>
              </a:rPr>
              <a:t>VGG-16</a:t>
            </a:r>
            <a:r>
              <a:rPr lang="zh-CN" altLang="en-US" sz="2400" b="1" dirty="0">
                <a:solidFill>
                  <a:schemeClr val="accent1"/>
                </a:solidFill>
                <a:latin typeface="微软雅黑" panose="020B0503020204020204" pitchFamily="34" charset="-122"/>
                <a:ea typeface="微软雅黑" panose="020B0503020204020204" pitchFamily="34" charset="-122"/>
              </a:rPr>
              <a:t>模型类</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pic>
        <p:nvPicPr>
          <p:cNvPr id="1026" name="Picture 2" descr="https://ss2.bdstatic.com/70cFvnSh_Q1YnxGkpoWK1HF6hhy/it/u=3050644481,2881418203&amp;fm=26&amp;gp=0.jpg"/>
          <p:cNvPicPr>
            <a:picLocks noChangeAspect="1" noChangeArrowheads="1"/>
          </p:cNvPicPr>
          <p:nvPr>
            <p:custDataLst>
              <p:tags r:id="rId1"/>
            </p:custDataLst>
          </p:nvPr>
        </p:nvPicPr>
        <p:blipFill rotWithShape="1">
          <a:blip r:embed="rId2">
            <a:extLst>
              <a:ext uri="{28A0092B-C50C-407E-A947-70E740481C1C}">
                <a14:useLocalDpi xmlns:a14="http://schemas.microsoft.com/office/drawing/2010/main" val="0"/>
              </a:ext>
            </a:extLst>
          </a:blip>
          <a:srcRect t="61034" b="13939"/>
          <a:stretch>
            <a:fillRect/>
          </a:stretch>
        </p:blipFill>
        <p:spPr bwMode="auto">
          <a:xfrm>
            <a:off x="773273" y="2060295"/>
            <a:ext cx="7709233" cy="9144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73273" y="1840375"/>
            <a:ext cx="6171537" cy="144683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6" name="矩形 5"/>
          <p:cNvSpPr/>
          <p:nvPr/>
        </p:nvSpPr>
        <p:spPr>
          <a:xfrm>
            <a:off x="6991107" y="1840375"/>
            <a:ext cx="1574157" cy="1446835"/>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2" name="文本框 11"/>
          <p:cNvSpPr txBox="1"/>
          <p:nvPr/>
        </p:nvSpPr>
        <p:spPr>
          <a:xfrm>
            <a:off x="2882096" y="3287210"/>
            <a:ext cx="2326511" cy="369332"/>
          </a:xfrm>
          <a:prstGeom prst="rect">
            <a:avLst/>
          </a:prstGeom>
          <a:noFill/>
        </p:spPr>
        <p:txBody>
          <a:bodyPr wrap="square" rtlCol="0">
            <a:spAutoFit/>
          </a:bodyPr>
          <a:lstStyle/>
          <a:p>
            <a:r>
              <a:rPr lang="en-US" altLang="zh-CN" dirty="0" err="1" smtClean="0">
                <a:solidFill>
                  <a:srgbClr val="FF0000"/>
                </a:solidFill>
                <a:latin typeface="微软雅黑" panose="020B0503020204020204" pitchFamily="34" charset="-122"/>
                <a:ea typeface="微软雅黑" panose="020B0503020204020204" pitchFamily="34" charset="-122"/>
              </a:rPr>
              <a:t>conv_layers</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110819" y="3322464"/>
            <a:ext cx="1491399" cy="369332"/>
          </a:xfrm>
          <a:prstGeom prst="rect">
            <a:avLst/>
          </a:prstGeom>
          <a:noFill/>
        </p:spPr>
        <p:txBody>
          <a:bodyPr wrap="square" rtlCol="0">
            <a:spAutoFit/>
          </a:bodyPr>
          <a:lstStyle/>
          <a:p>
            <a:r>
              <a:rPr lang="en-US" altLang="zh-CN" dirty="0" err="1" smtClean="0">
                <a:solidFill>
                  <a:srgbClr val="00B050"/>
                </a:solidFill>
                <a:latin typeface="微软雅黑" panose="020B0503020204020204" pitchFamily="34" charset="-122"/>
                <a:ea typeface="微软雅黑" panose="020B0503020204020204" pitchFamily="34" charset="-122"/>
              </a:rPr>
              <a:t>fc_layers</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695785" y="3854277"/>
            <a:ext cx="2326511" cy="369332"/>
          </a:xfrm>
          <a:prstGeom prst="rect">
            <a:avLst/>
          </a:prstGeom>
          <a:noFill/>
        </p:spPr>
        <p:txBody>
          <a:bodyPr wrap="square" rtlCol="0">
            <a:spAutoFit/>
          </a:bodyPr>
          <a:lstStyle/>
          <a:p>
            <a:r>
              <a:rPr lang="zh-CN" altLang="en-US" b="1" dirty="0" smtClean="0">
                <a:solidFill>
                  <a:srgbClr val="3366FF"/>
                </a:solidFill>
                <a:latin typeface="微软雅黑" panose="020B0503020204020204" pitchFamily="34" charset="-122"/>
                <a:ea typeface="微软雅黑" panose="020B0503020204020204" pitchFamily="34" charset="-122"/>
              </a:rPr>
              <a:t>复用，冻结权重</a:t>
            </a:r>
            <a:endParaRPr lang="zh-CN" altLang="en-US" b="1" dirty="0">
              <a:solidFill>
                <a:srgbClr val="3366FF"/>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817489" y="3854277"/>
            <a:ext cx="1888521" cy="369332"/>
          </a:xfrm>
          <a:prstGeom prst="rect">
            <a:avLst/>
          </a:prstGeom>
          <a:noFill/>
        </p:spPr>
        <p:txBody>
          <a:bodyPr wrap="square" rtlCol="0">
            <a:spAutoFit/>
          </a:bodyPr>
          <a:lstStyle/>
          <a:p>
            <a:r>
              <a:rPr lang="zh-CN" altLang="en-US" b="1" dirty="0" smtClean="0">
                <a:solidFill>
                  <a:srgbClr val="3366FF"/>
                </a:solidFill>
                <a:latin typeface="微软雅黑" panose="020B0503020204020204" pitchFamily="34" charset="-122"/>
                <a:ea typeface="微软雅黑" panose="020B0503020204020204" pitchFamily="34" charset="-122"/>
              </a:rPr>
              <a:t>新建，训练权重</a:t>
            </a:r>
            <a:endParaRPr lang="zh-CN" altLang="en-US" b="1" dirty="0">
              <a:solidFill>
                <a:srgbClr val="3366FF"/>
              </a:solidFill>
              <a:latin typeface="微软雅黑" panose="020B0503020204020204" pitchFamily="34" charset="-122"/>
              <a:ea typeface="微软雅黑" panose="020B0503020204020204" pitchFamily="34" charset="-122"/>
            </a:endParaRPr>
          </a:p>
        </p:txBody>
      </p:sp>
      <p:sp>
        <p:nvSpPr>
          <p:cNvPr id="8" name="矩形 7"/>
          <p:cNvSpPr/>
          <p:nvPr/>
        </p:nvSpPr>
        <p:spPr>
          <a:xfrm>
            <a:off x="179705" y="4145280"/>
            <a:ext cx="8302625" cy="922020"/>
          </a:xfrm>
          <a:prstGeom prst="rect">
            <a:avLst/>
          </a:prstGeom>
        </p:spPr>
        <p:txBody>
          <a:bodyPr wrap="square">
            <a:spAutoFit/>
          </a:bodyPr>
          <a:p>
            <a:pPr marL="285750" indent="-285750">
              <a:lnSpc>
                <a:spcPct val="150000"/>
              </a:lnSpc>
              <a:buFont typeface="Arial" panose="020B0604020202020204" pitchFamily="34" charset="0"/>
              <a:buChar char="•"/>
            </a:pPr>
            <a:r>
              <a:rPr lang="zh-CN" altLang="en-US" dirty="0" smtClean="0">
                <a:solidFill>
                  <a:srgbClr val="4F4F4F"/>
                </a:solidFill>
                <a:latin typeface="微软雅黑" panose="020B0503020204020204" pitchFamily="34" charset="-122"/>
                <a:ea typeface="微软雅黑" panose="020B0503020204020204" pitchFamily="34" charset="-122"/>
              </a:rPr>
              <a:t>设置</a:t>
            </a:r>
            <a:r>
              <a:rPr lang="en-US" altLang="zh-CN" dirty="0" smtClean="0">
                <a:solidFill>
                  <a:srgbClr val="4F4F4F"/>
                </a:solidFill>
                <a:latin typeface="微软雅黑" panose="020B0503020204020204" pitchFamily="34" charset="-122"/>
                <a:ea typeface="微软雅黑" panose="020B0503020204020204" pitchFamily="34" charset="-122"/>
              </a:rPr>
              <a:t>VGG16</a:t>
            </a:r>
            <a:r>
              <a:rPr lang="zh-CN" altLang="en-US" dirty="0" smtClean="0">
                <a:solidFill>
                  <a:srgbClr val="4F4F4F"/>
                </a:solidFill>
                <a:latin typeface="微软雅黑" panose="020B0503020204020204" pitchFamily="34" charset="-122"/>
                <a:ea typeface="微软雅黑" panose="020B0503020204020204" pitchFamily="34" charset="-122"/>
              </a:rPr>
              <a:t>前面的卷积池化层不可训练，只作特征提取</a:t>
            </a:r>
            <a:r>
              <a:rPr lang="zh-CN" altLang="en-US" dirty="0" smtClean="0">
                <a:solidFill>
                  <a:srgbClr val="4F4F4F"/>
                </a:solidFill>
                <a:latin typeface="微软雅黑" panose="020B0503020204020204" pitchFamily="34" charset="-122"/>
                <a:ea typeface="微软雅黑" panose="020B0503020204020204" pitchFamily="34" charset="-122"/>
              </a:rPr>
              <a:t>作用</a:t>
            </a:r>
            <a:endParaRPr lang="zh-CN" altLang="en-US" dirty="0" smtClean="0">
              <a:solidFill>
                <a:srgbClr val="4F4F4F"/>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solidFill>
                  <a:srgbClr val="4F4F4F"/>
                </a:solidFill>
                <a:latin typeface="微软雅黑" panose="020B0503020204020204" pitchFamily="34" charset="-122"/>
                <a:ea typeface="微软雅黑" panose="020B0503020204020204" pitchFamily="34" charset="-122"/>
              </a:rPr>
              <a:t>增加全连接层和输出</a:t>
            </a:r>
            <a:r>
              <a:rPr lang="en-US" altLang="zh-CN" dirty="0" smtClean="0">
                <a:solidFill>
                  <a:srgbClr val="4F4F4F"/>
                </a:solidFill>
                <a:latin typeface="微软雅黑" panose="020B0503020204020204" pitchFamily="34" charset="-122"/>
                <a:ea typeface="微软雅黑" panose="020B0503020204020204" pitchFamily="34" charset="-122"/>
              </a:rPr>
              <a:t>Softmax</a:t>
            </a:r>
            <a:r>
              <a:rPr lang="zh-CN" altLang="en-US" dirty="0" smtClean="0">
                <a:solidFill>
                  <a:srgbClr val="4F4F4F"/>
                </a:solidFill>
                <a:latin typeface="微软雅黑" panose="020B0503020204020204" pitchFamily="34" charset="-122"/>
                <a:ea typeface="微软雅黑" panose="020B0503020204020204" pitchFamily="34" charset="-122"/>
              </a:rPr>
              <a:t>层</a:t>
            </a:r>
            <a:endParaRPr lang="zh-CN" altLang="en-US" dirty="0" smtClean="0">
              <a:solidFill>
                <a:srgbClr val="4F4F4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34080" y="1879522"/>
            <a:ext cx="6804626" cy="646331"/>
          </a:xfrm>
          <a:prstGeom prst="rect">
            <a:avLst/>
          </a:prstGeom>
          <a:noFill/>
        </p:spPr>
        <p:txBody>
          <a:bodyPr wrap="square" rtlCol="0">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猫狗大战：迁移学习及应用</a:t>
            </a:r>
            <a:endPar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TextBox 1"/>
          <p:cNvSpPr txBox="1"/>
          <p:nvPr/>
        </p:nvSpPr>
        <p:spPr>
          <a:xfrm>
            <a:off x="1383957" y="442311"/>
            <a:ext cx="3822357"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项目简介</a:t>
            </a:r>
            <a:r>
              <a:rPr lang="en-US" altLang="zh-CN" sz="2400" b="1" dirty="0" smtClean="0">
                <a:solidFill>
                  <a:schemeClr val="accent1"/>
                </a:solidFill>
                <a:latin typeface="微软雅黑" panose="020B0503020204020204" pitchFamily="34" charset="-122"/>
                <a:ea typeface="微软雅黑" panose="020B0503020204020204" pitchFamily="34" charset="-122"/>
              </a:rPr>
              <a:t>——</a:t>
            </a:r>
            <a:r>
              <a:rPr lang="zh-CN" altLang="en-US" sz="2400" b="1" dirty="0" smtClean="0">
                <a:solidFill>
                  <a:schemeClr val="accent1"/>
                </a:solidFill>
                <a:latin typeface="微软雅黑" panose="020B0503020204020204" pitchFamily="34" charset="-122"/>
                <a:ea typeface="微软雅黑" panose="020B0503020204020204" pitchFamily="34" charset="-122"/>
              </a:rPr>
              <a:t>猫狗大战</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 name="矩形 1"/>
          <p:cNvSpPr/>
          <p:nvPr/>
        </p:nvSpPr>
        <p:spPr>
          <a:xfrm>
            <a:off x="512016" y="4660595"/>
            <a:ext cx="8224730" cy="415498"/>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Cats vs. Dogs</a:t>
            </a:r>
            <a:r>
              <a:rPr lang="zh-CN" altLang="en-US" sz="1400" dirty="0">
                <a:latin typeface="微软雅黑" panose="020B0503020204020204" pitchFamily="34" charset="-122"/>
                <a:ea typeface="微软雅黑" panose="020B0503020204020204" pitchFamily="34" charset="-122"/>
              </a:rPr>
              <a:t>（猫狗大战</a:t>
            </a:r>
            <a:r>
              <a:rPr lang="zh-CN" altLang="en-US" sz="1400" dirty="0" smtClean="0">
                <a:latin typeface="微软雅黑" panose="020B0503020204020204" pitchFamily="34" charset="-122"/>
                <a:ea typeface="微软雅黑" panose="020B0503020204020204" pitchFamily="34" charset="-122"/>
              </a:rPr>
              <a:t>）是</a:t>
            </a:r>
            <a:r>
              <a:rPr lang="en-US" altLang="zh-CN" sz="1400" dirty="0" err="1" smtClean="0">
                <a:latin typeface="微软雅黑" panose="020B0503020204020204" pitchFamily="34" charset="-122"/>
                <a:ea typeface="微软雅黑" panose="020B0503020204020204" pitchFamily="34" charset="-122"/>
              </a:rPr>
              <a:t>Kaggle</a:t>
            </a:r>
            <a:r>
              <a:rPr lang="zh-CN" altLang="en-US" sz="1400" dirty="0" smtClean="0">
                <a:latin typeface="微软雅黑" panose="020B0503020204020204" pitchFamily="34" charset="-122"/>
                <a:ea typeface="微软雅黑" panose="020B0503020204020204" pitchFamily="34" charset="-122"/>
              </a:rPr>
              <a:t>上的一个竞赛，利用</a:t>
            </a:r>
            <a:r>
              <a:rPr lang="zh-CN" altLang="en-US" sz="1400" dirty="0">
                <a:latin typeface="微软雅黑" panose="020B0503020204020204" pitchFamily="34" charset="-122"/>
                <a:ea typeface="微软雅黑" panose="020B0503020204020204" pitchFamily="34" charset="-122"/>
              </a:rPr>
              <a:t>给定的数据集，用算法实现猫和狗的</a:t>
            </a:r>
            <a:r>
              <a:rPr lang="zh-CN" altLang="en-US" sz="1400" dirty="0" smtClean="0">
                <a:latin typeface="微软雅黑" panose="020B0503020204020204" pitchFamily="34" charset="-122"/>
                <a:ea typeface="微软雅黑" panose="020B0503020204020204" pitchFamily="34" charset="-122"/>
              </a:rPr>
              <a:t>识别 </a:t>
            </a:r>
            <a:endParaRPr lang="zh-CN" altLang="en-US" sz="1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571142" y="996811"/>
            <a:ext cx="6067864" cy="366378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TextBox 1"/>
          <p:cNvSpPr txBox="1"/>
          <p:nvPr/>
        </p:nvSpPr>
        <p:spPr>
          <a:xfrm>
            <a:off x="1383957" y="442311"/>
            <a:ext cx="3822357"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项目简介</a:t>
            </a:r>
            <a:r>
              <a:rPr lang="en-US" altLang="zh-CN" sz="2400" b="1" dirty="0" smtClean="0">
                <a:solidFill>
                  <a:schemeClr val="accent1"/>
                </a:solidFill>
                <a:latin typeface="微软雅黑" panose="020B0503020204020204" pitchFamily="34" charset="-122"/>
                <a:ea typeface="微软雅黑" panose="020B0503020204020204" pitchFamily="34" charset="-122"/>
              </a:rPr>
              <a:t>——</a:t>
            </a:r>
            <a:r>
              <a:rPr lang="zh-CN" altLang="en-US" sz="2400" b="1" dirty="0" smtClean="0">
                <a:solidFill>
                  <a:schemeClr val="accent1"/>
                </a:solidFill>
                <a:latin typeface="微软雅黑" panose="020B0503020204020204" pitchFamily="34" charset="-122"/>
                <a:ea typeface="微软雅黑" panose="020B0503020204020204" pitchFamily="34" charset="-122"/>
              </a:rPr>
              <a:t>猫狗大战</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9" name="矩形 8"/>
          <p:cNvSpPr/>
          <p:nvPr/>
        </p:nvSpPr>
        <p:spPr>
          <a:xfrm>
            <a:off x="5067490" y="4589072"/>
            <a:ext cx="4073049" cy="369332"/>
          </a:xfrm>
          <a:prstGeom prst="rect">
            <a:avLst/>
          </a:prstGeom>
        </p:spPr>
        <p:txBody>
          <a:bodyPr wrap="square">
            <a:spAutoFit/>
          </a:bodyPr>
          <a:lstStyle/>
          <a:p>
            <a:r>
              <a:rPr lang="zh-CN" altLang="en-US" dirty="0" smtClean="0"/>
              <a:t>https</a:t>
            </a:r>
            <a:r>
              <a:rPr lang="zh-CN" altLang="en-US" dirty="0"/>
              <a:t>://www.kaggle.com/c/dogs-vs-</a:t>
            </a:r>
            <a:r>
              <a:rPr lang="zh-CN" altLang="en-US" dirty="0" smtClean="0"/>
              <a:t>cats</a:t>
            </a:r>
            <a:endParaRPr lang="zh-CN" altLang="en-US" dirty="0"/>
          </a:p>
        </p:txBody>
      </p:sp>
      <p:pic>
        <p:nvPicPr>
          <p:cNvPr id="8" name="图片 7"/>
          <p:cNvPicPr>
            <a:picLocks noChangeAspect="1"/>
          </p:cNvPicPr>
          <p:nvPr/>
        </p:nvPicPr>
        <p:blipFill>
          <a:blip r:embed="rId1"/>
          <a:stretch>
            <a:fillRect/>
          </a:stretch>
        </p:blipFill>
        <p:spPr>
          <a:xfrm>
            <a:off x="507472" y="996811"/>
            <a:ext cx="8462641" cy="3390396"/>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TextBox 1"/>
          <p:cNvSpPr txBox="1"/>
          <p:nvPr/>
        </p:nvSpPr>
        <p:spPr>
          <a:xfrm>
            <a:off x="1383957" y="442311"/>
            <a:ext cx="3822357"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猫狗大战 </a:t>
            </a:r>
            <a:r>
              <a:rPr lang="en-US" altLang="zh-CN" sz="2400" b="1" dirty="0" smtClean="0">
                <a:solidFill>
                  <a:schemeClr val="accent1"/>
                </a:solidFill>
                <a:latin typeface="微软雅黑" panose="020B0503020204020204" pitchFamily="34" charset="-122"/>
                <a:ea typeface="微软雅黑" panose="020B0503020204020204" pitchFamily="34" charset="-122"/>
              </a:rPr>
              <a:t>– </a:t>
            </a:r>
            <a:r>
              <a:rPr lang="zh-CN" altLang="en-US" sz="2400" b="1" dirty="0" smtClean="0">
                <a:solidFill>
                  <a:schemeClr val="accent1"/>
                </a:solidFill>
                <a:latin typeface="微软雅黑" panose="020B0503020204020204" pitchFamily="34" charset="-122"/>
                <a:ea typeface="微软雅黑" panose="020B0503020204020204" pitchFamily="34" charset="-122"/>
              </a:rPr>
              <a:t>数据文件</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571140" y="1180699"/>
            <a:ext cx="8027901" cy="1754601"/>
          </a:xfrm>
          <a:prstGeom prst="rect">
            <a:avLst/>
          </a:prstGeom>
        </p:spPr>
      </p:pic>
      <p:sp>
        <p:nvSpPr>
          <p:cNvPr id="8" name="矩形 7"/>
          <p:cNvSpPr/>
          <p:nvPr/>
        </p:nvSpPr>
        <p:spPr>
          <a:xfrm>
            <a:off x="75571" y="3526283"/>
            <a:ext cx="8992855" cy="1338828"/>
          </a:xfrm>
          <a:prstGeom prst="rect">
            <a:avLst/>
          </a:prstGeom>
        </p:spPr>
        <p:txBody>
          <a:bodyPr wrap="square">
            <a:spAutoFit/>
          </a:bodyPr>
          <a:lstStyle/>
          <a:p>
            <a:pPr>
              <a:lnSpc>
                <a:spcPct val="150000"/>
              </a:lnSpc>
            </a:pPr>
            <a:r>
              <a:rPr lang="zh-CN" altLang="en-US" dirty="0">
                <a:solidFill>
                  <a:srgbClr val="4F4F4F"/>
                </a:solidFill>
                <a:latin typeface="微软雅黑" panose="020B0503020204020204" pitchFamily="34" charset="-122"/>
                <a:ea typeface="微软雅黑" panose="020B0503020204020204" pitchFamily="34" charset="-122"/>
              </a:rPr>
              <a:t>数据集由训练数据和测试数据</a:t>
            </a:r>
            <a:r>
              <a:rPr lang="zh-CN" altLang="en-US" dirty="0" smtClean="0">
                <a:solidFill>
                  <a:srgbClr val="4F4F4F"/>
                </a:solidFill>
                <a:latin typeface="微软雅黑" panose="020B0503020204020204" pitchFamily="34" charset="-122"/>
                <a:ea typeface="微软雅黑" panose="020B0503020204020204" pitchFamily="34" charset="-122"/>
              </a:rPr>
              <a:t>组成：</a:t>
            </a:r>
            <a:endParaRPr lang="en-US" altLang="zh-CN" dirty="0" smtClean="0">
              <a:solidFill>
                <a:srgbClr val="4F4F4F"/>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smtClean="0">
                <a:solidFill>
                  <a:srgbClr val="0070C0"/>
                </a:solidFill>
                <a:latin typeface="微软雅黑" panose="020B0503020204020204" pitchFamily="34" charset="-122"/>
                <a:ea typeface="微软雅黑" panose="020B0503020204020204" pitchFamily="34" charset="-122"/>
              </a:rPr>
              <a:t>训练</a:t>
            </a:r>
            <a:r>
              <a:rPr lang="zh-CN" altLang="en-US" dirty="0">
                <a:solidFill>
                  <a:srgbClr val="0070C0"/>
                </a:solidFill>
                <a:latin typeface="微软雅黑" panose="020B0503020204020204" pitchFamily="34" charset="-122"/>
                <a:ea typeface="微软雅黑" panose="020B0503020204020204" pitchFamily="34" charset="-122"/>
              </a:rPr>
              <a:t>数据</a:t>
            </a:r>
            <a:r>
              <a:rPr lang="zh-CN" altLang="en-US" dirty="0">
                <a:solidFill>
                  <a:srgbClr val="4F4F4F"/>
                </a:solidFill>
                <a:latin typeface="微软雅黑" panose="020B0503020204020204" pitchFamily="34" charset="-122"/>
                <a:ea typeface="微软雅黑" panose="020B0503020204020204" pitchFamily="34" charset="-122"/>
              </a:rPr>
              <a:t>包含猫和狗</a:t>
            </a:r>
            <a:r>
              <a:rPr lang="zh-CN" altLang="en-US" dirty="0">
                <a:solidFill>
                  <a:srgbClr val="0070C0"/>
                </a:solidFill>
                <a:latin typeface="微软雅黑" panose="020B0503020204020204" pitchFamily="34" charset="-122"/>
                <a:ea typeface="微软雅黑" panose="020B0503020204020204" pitchFamily="34" charset="-122"/>
              </a:rPr>
              <a:t>各</a:t>
            </a:r>
            <a:r>
              <a:rPr lang="en-US" altLang="zh-CN" dirty="0">
                <a:solidFill>
                  <a:srgbClr val="4F4F4F"/>
                </a:solidFill>
                <a:latin typeface="微软雅黑" panose="020B0503020204020204" pitchFamily="34" charset="-122"/>
                <a:ea typeface="微软雅黑" panose="020B0503020204020204" pitchFamily="34" charset="-122"/>
              </a:rPr>
              <a:t>12500</a:t>
            </a:r>
            <a:r>
              <a:rPr lang="zh-CN" altLang="en-US" dirty="0">
                <a:solidFill>
                  <a:srgbClr val="4F4F4F"/>
                </a:solidFill>
                <a:latin typeface="微软雅黑" panose="020B0503020204020204" pitchFamily="34" charset="-122"/>
                <a:ea typeface="微软雅黑" panose="020B0503020204020204" pitchFamily="34" charset="-122"/>
              </a:rPr>
              <a:t>张</a:t>
            </a:r>
            <a:r>
              <a:rPr lang="zh-CN" altLang="en-US" dirty="0" smtClean="0">
                <a:solidFill>
                  <a:srgbClr val="4F4F4F"/>
                </a:solidFill>
                <a:latin typeface="微软雅黑" panose="020B0503020204020204" pitchFamily="34" charset="-122"/>
                <a:ea typeface="微软雅黑" panose="020B0503020204020204" pitchFamily="34" charset="-122"/>
              </a:rPr>
              <a:t>图片；</a:t>
            </a:r>
            <a:endParaRPr lang="en-US" altLang="zh-CN" dirty="0" smtClean="0">
              <a:solidFill>
                <a:srgbClr val="4F4F4F"/>
              </a:solidFill>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smtClean="0">
                <a:solidFill>
                  <a:srgbClr val="0070C0"/>
                </a:solidFill>
                <a:latin typeface="微软雅黑" panose="020B0503020204020204" pitchFamily="34" charset="-122"/>
                <a:ea typeface="微软雅黑" panose="020B0503020204020204" pitchFamily="34" charset="-122"/>
              </a:rPr>
              <a:t>测试数据</a:t>
            </a:r>
            <a:r>
              <a:rPr lang="zh-CN" altLang="en-US" dirty="0">
                <a:solidFill>
                  <a:srgbClr val="4F4F4F"/>
                </a:solidFill>
                <a:latin typeface="微软雅黑" panose="020B0503020204020204" pitchFamily="34" charset="-122"/>
                <a:ea typeface="微软雅黑" panose="020B0503020204020204" pitchFamily="34" charset="-122"/>
              </a:rPr>
              <a:t>包含</a:t>
            </a:r>
            <a:r>
              <a:rPr lang="en-US" altLang="zh-CN" dirty="0">
                <a:solidFill>
                  <a:srgbClr val="4F4F4F"/>
                </a:solidFill>
                <a:latin typeface="微软雅黑" panose="020B0503020204020204" pitchFamily="34" charset="-122"/>
                <a:ea typeface="微软雅黑" panose="020B0503020204020204" pitchFamily="34" charset="-122"/>
              </a:rPr>
              <a:t>12500</a:t>
            </a:r>
            <a:r>
              <a:rPr lang="zh-CN" altLang="en-US" dirty="0">
                <a:solidFill>
                  <a:srgbClr val="4F4F4F"/>
                </a:solidFill>
                <a:latin typeface="微软雅黑" panose="020B0503020204020204" pitchFamily="34" charset="-122"/>
                <a:ea typeface="微软雅黑" panose="020B0503020204020204" pitchFamily="34" charset="-122"/>
              </a:rPr>
              <a:t>张猫和狗的图片。 </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04576" y="996811"/>
            <a:ext cx="5461281" cy="1733639"/>
          </a:xfrm>
          <a:prstGeom prst="rect">
            <a:avLst/>
          </a:prstGeom>
        </p:spPr>
      </p:pic>
      <p:grpSp>
        <p:nvGrpSpPr>
          <p:cNvPr id="5" name="组合 4"/>
          <p:cNvGrpSpPr/>
          <p:nvPr/>
        </p:nvGrpSpPr>
        <p:grpSpPr>
          <a:xfrm>
            <a:off x="571141" y="391880"/>
            <a:ext cx="499639" cy="498431"/>
            <a:chOff x="611187" y="261275"/>
            <a:chExt cx="666069" cy="664458"/>
          </a:xfrm>
        </p:grpSpPr>
        <p:sp>
          <p:nvSpPr>
            <p:cNvPr id="6" name="矩形 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矩形 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 name="TextBox 1"/>
          <p:cNvSpPr txBox="1"/>
          <p:nvPr/>
        </p:nvSpPr>
        <p:spPr>
          <a:xfrm>
            <a:off x="1383957" y="442311"/>
            <a:ext cx="3822357"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猫狗大战 </a:t>
            </a:r>
            <a:r>
              <a:rPr lang="en-US" altLang="zh-CN" sz="2400" b="1" dirty="0" smtClean="0">
                <a:solidFill>
                  <a:schemeClr val="accent1"/>
                </a:solidFill>
                <a:latin typeface="微软雅黑" panose="020B0503020204020204" pitchFamily="34" charset="-122"/>
                <a:ea typeface="微软雅黑" panose="020B0503020204020204" pitchFamily="34" charset="-122"/>
              </a:rPr>
              <a:t>– </a:t>
            </a:r>
            <a:r>
              <a:rPr lang="zh-CN" altLang="en-US" sz="2400" b="1" dirty="0" smtClean="0">
                <a:solidFill>
                  <a:schemeClr val="accent1"/>
                </a:solidFill>
                <a:latin typeface="微软雅黑" panose="020B0503020204020204" pitchFamily="34" charset="-122"/>
                <a:ea typeface="微软雅黑" panose="020B0503020204020204" pitchFamily="34" charset="-122"/>
              </a:rPr>
              <a:t>数据文件</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6065857" y="996811"/>
            <a:ext cx="2855581" cy="2607868"/>
          </a:xfrm>
          <a:prstGeom prst="rect">
            <a:avLst/>
          </a:prstGeom>
        </p:spPr>
      </p:pic>
      <p:pic>
        <p:nvPicPr>
          <p:cNvPr id="11" name="图片 10"/>
          <p:cNvPicPr>
            <a:picLocks noChangeAspect="1"/>
          </p:cNvPicPr>
          <p:nvPr/>
        </p:nvPicPr>
        <p:blipFill>
          <a:blip r:embed="rId3"/>
          <a:stretch>
            <a:fillRect/>
          </a:stretch>
        </p:blipFill>
        <p:spPr>
          <a:xfrm>
            <a:off x="604576" y="3087415"/>
            <a:ext cx="3760307" cy="1859937"/>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sp>
        <p:nvSpPr>
          <p:cNvPr id="4" name="TextBox 1"/>
          <p:cNvSpPr txBox="1"/>
          <p:nvPr/>
        </p:nvSpPr>
        <p:spPr>
          <a:xfrm>
            <a:off x="1022445" y="1749086"/>
            <a:ext cx="4404134" cy="1198880"/>
          </a:xfrm>
          <a:prstGeom prst="rect">
            <a:avLst/>
          </a:prstGeom>
          <a:noFill/>
        </p:spPr>
        <p:txBody>
          <a:bodyPr wrap="square" rtlCol="0">
            <a:spAutoFit/>
          </a:bodyPr>
          <a:lstStyle/>
          <a:p>
            <a:pPr algn="ctr"/>
            <a:r>
              <a:rPr lang="zh-CN" altLang="en-US" sz="36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循环神经网络</a:t>
            </a:r>
            <a:endParaRPr lang="en-US" altLang="zh-CN" sz="36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algn="ctr"/>
            <a:r>
              <a:rPr lang="en-US" altLang="zh-CN"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RNN</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介绍</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数据的时序与含义</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570865" y="1471295"/>
            <a:ext cx="7827645" cy="1476375"/>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很多问题具有时序性，自然语言处理、视频图像处理、股票交易信息等等</a:t>
            </a:r>
            <a:endParaRPr lang="en-US" altLang="zh-CN" dirty="0" smtClean="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solidFill>
                  <a:srgbClr val="0070C0"/>
                </a:solidFill>
                <a:latin typeface="黑体" panose="02010609060101010101" pitchFamily="49" charset="-122"/>
                <a:ea typeface="黑体" panose="02010609060101010101" pitchFamily="49" charset="-122"/>
              </a:rPr>
              <a:t>例如：</a:t>
            </a:r>
            <a:endParaRPr lang="zh-CN" altLang="en-US" dirty="0" smtClean="0">
              <a:solidFill>
                <a:srgbClr val="0070C0"/>
              </a:solidFill>
              <a:latin typeface="黑体" panose="02010609060101010101" pitchFamily="49" charset="-122"/>
              <a:ea typeface="黑体" panose="02010609060101010101" pitchFamily="49" charset="-122"/>
            </a:endParaRPr>
          </a:p>
          <a:p>
            <a:endParaRPr lang="en-US" altLang="zh-CN" dirty="0">
              <a:solidFill>
                <a:srgbClr val="0070C0"/>
              </a:solidFill>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我昨天出差，晚上</a:t>
            </a:r>
            <a:r>
              <a:rPr lang="en-US" altLang="zh-CN" dirty="0" smtClean="0">
                <a:latin typeface="黑体" panose="02010609060101010101" pitchFamily="49" charset="-122"/>
                <a:ea typeface="黑体" panose="02010609060101010101" pitchFamily="49" charset="-122"/>
              </a:rPr>
              <a:t>11</a:t>
            </a:r>
            <a:r>
              <a:rPr lang="zh-CN" altLang="en-US" dirty="0" smtClean="0">
                <a:latin typeface="黑体" panose="02010609060101010101" pitchFamily="49" charset="-122"/>
                <a:ea typeface="黑体" panose="02010609060101010101" pitchFamily="49" charset="-122"/>
              </a:rPr>
              <a:t>点多到了南昌。今天起床发现下雨了，路上的行人不多。</a:t>
            </a:r>
            <a:endParaRPr lang="zh-CN" altLang="en-US" dirty="0">
              <a:latin typeface="黑体" panose="02010609060101010101" pitchFamily="49" charset="-122"/>
              <a:ea typeface="黑体" panose="02010609060101010101" pitchFamily="49" charset="-122"/>
            </a:endParaRPr>
          </a:p>
        </p:txBody>
      </p:sp>
      <p:sp>
        <p:nvSpPr>
          <p:cNvPr id="9" name="矩形 8"/>
          <p:cNvSpPr/>
          <p:nvPr/>
        </p:nvSpPr>
        <p:spPr>
          <a:xfrm>
            <a:off x="613410" y="3197860"/>
            <a:ext cx="7741920" cy="1753235"/>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多层全连接的神经网络或者卷积神经网络都只能根据当前的状态进行处理，不能很好地处理时序问题，只能处理单个输入，前一个输入和后一个输入是完全没有关系</a:t>
            </a:r>
            <a:r>
              <a:rPr lang="zh-CN" altLang="en-US" dirty="0" smtClean="0">
                <a:latin typeface="黑体" panose="02010609060101010101" pitchFamily="49" charset="-122"/>
                <a:ea typeface="黑体" panose="02010609060101010101" pitchFamily="49" charset="-122"/>
              </a:rPr>
              <a:t>的。</a:t>
            </a:r>
            <a:endParaRPr lang="zh-CN" altLang="en-US" dirty="0" smtClean="0">
              <a:latin typeface="黑体" panose="02010609060101010101" pitchFamily="49" charset="-122"/>
              <a:ea typeface="黑体" panose="02010609060101010101" pitchFamily="49" charset="-122"/>
            </a:endParaRPr>
          </a:p>
          <a:p>
            <a:endParaRPr lang="zh-CN" altLang="en-US" dirty="0" smtClean="0">
              <a:latin typeface="黑体" panose="02010609060101010101" pitchFamily="49" charset="-122"/>
              <a:ea typeface="黑体" panose="02010609060101010101" pitchFamily="49" charset="-122"/>
            </a:endParaRPr>
          </a:p>
          <a:p>
            <a:r>
              <a:rPr lang="zh-CN" altLang="en-US" dirty="0" smtClean="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黑体" panose="02010609060101010101" pitchFamily="49" charset="-122"/>
                <a:cs typeface="Times New Roman" panose="02020603050405020304" pitchFamily="18" charset="0"/>
              </a:rPr>
              <a:t>循环神经网络（</a:t>
            </a:r>
            <a:r>
              <a:rPr lang="en-US" altLang="zh-CN" dirty="0" smtClean="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黑体" panose="02010609060101010101" pitchFamily="49" charset="-122"/>
                <a:cs typeface="Times New Roman" panose="02020603050405020304" pitchFamily="18" charset="0"/>
              </a:rPr>
              <a:t>recurrent neural networl, RNN</a:t>
            </a:r>
            <a:r>
              <a:rPr lang="zh-CN" altLang="en-US" dirty="0" smtClean="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smtClean="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smtClean="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黑体" panose="02010609060101010101" pitchFamily="49" charset="-122"/>
                <a:cs typeface="Times New Roman" panose="02020603050405020304" pitchFamily="18" charset="0"/>
              </a:rPr>
              <a:t>长短时记忆网络（</a:t>
            </a:r>
            <a:r>
              <a:rPr lang="en-US" altLang="zh-CN" dirty="0" smtClean="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黑体" panose="02010609060101010101" pitchFamily="49" charset="-122"/>
                <a:cs typeface="Times New Roman" panose="02020603050405020304" pitchFamily="18" charset="0"/>
              </a:rPr>
              <a:t>long short-term memory, LSTM</a:t>
            </a:r>
            <a:r>
              <a:rPr lang="zh-CN" altLang="en-US" dirty="0" smtClean="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smtClean="0">
              <a:ln/>
              <a:solidFill>
                <a:schemeClr val="accent1"/>
              </a:solidFill>
              <a:effectLst>
                <a:outerShdw blurRad="38100" dist="25400" dir="5400000" algn="ctr" rotWithShape="0">
                  <a:srgbClr val="6E747A">
                    <a:alpha val="43000"/>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疑问</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922027" y="1643501"/>
            <a:ext cx="8248769" cy="332398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dirty="0" smtClean="0">
                <a:latin typeface="微软雅黑" panose="020B0503020204020204" pitchFamily="34" charset="-122"/>
                <a:ea typeface="微软雅黑" panose="020B0503020204020204" pitchFamily="34" charset="-122"/>
              </a:rPr>
              <a:t>卷积层究竟学习到了什么内容？</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2000" dirty="0">
                <a:latin typeface="Times New Roman" panose="02020603050405020304" pitchFamily="18" charset="0"/>
                <a:ea typeface="微软雅黑" panose="020B0503020204020204" pitchFamily="34" charset="-122"/>
                <a:cs typeface="Times New Roman" panose="02020603050405020304" pitchFamily="18" charset="0"/>
              </a:rPr>
              <a:t>同</a:t>
            </a: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一卷积层中不同通道学习到的内容有什么区别？</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smtClean="0">
                <a:latin typeface="Times New Roman" panose="02020603050405020304" pitchFamily="18" charset="0"/>
                <a:ea typeface="微软雅黑" panose="020B0503020204020204" pitchFamily="34" charset="-122"/>
                <a:cs typeface="Times New Roman" panose="02020603050405020304" pitchFamily="18" charset="0"/>
              </a:rPr>
              <a:t>浅层的卷积和深层的卷积学习到的内容有什么区别？</a:t>
            </a: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0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RNN</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内容占位符 2"/>
          <p:cNvSpPr txBox="1"/>
          <p:nvPr/>
        </p:nvSpPr>
        <p:spPr>
          <a:xfrm>
            <a:off x="466762" y="1129761"/>
            <a:ext cx="7886700" cy="39282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80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9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8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zh-CN" altLang="en-US" sz="2000" dirty="0">
                <a:latin typeface="黑体" panose="02010609060101010101" pitchFamily="49" charset="-122"/>
                <a:ea typeface="黑体" panose="02010609060101010101" pitchFamily="49" charset="-122"/>
              </a:rPr>
              <a:t>循环神经网络（</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 Recurrent Neural Network</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
        <p:nvSpPr>
          <p:cNvPr id="59" name="内容占位符 2"/>
          <p:cNvSpPr txBox="1"/>
          <p:nvPr/>
        </p:nvSpPr>
        <p:spPr>
          <a:xfrm>
            <a:off x="519436" y="1976590"/>
            <a:ext cx="7886700" cy="905654"/>
          </a:xfrm>
          <a:prstGeom prst="rect">
            <a:avLst/>
          </a:prstGeom>
        </p:spPr>
        <p:txBody>
          <a:bodyPr vert="horz" lIns="91440" tIns="45720" rIns="91440" bIns="45720" rtlCol="0">
            <a:normAutofit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80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9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8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lnSpc>
                <a:spcPct val="150000"/>
              </a:lnSpc>
            </a:pPr>
            <a:r>
              <a:rPr lang="zh-CN" altLang="en-US" sz="2000" dirty="0">
                <a:solidFill>
                  <a:srgbClr val="00B0F0"/>
                </a:solidFill>
                <a:latin typeface="黑体" panose="02010609060101010101" pitchFamily="49" charset="-122"/>
                <a:ea typeface="黑体" panose="02010609060101010101" pitchFamily="49" charset="-122"/>
              </a:rPr>
              <a:t>核心改变：</a:t>
            </a:r>
            <a:r>
              <a:rPr lang="zh-CN" altLang="en-US" sz="2000" dirty="0">
                <a:latin typeface="黑体" panose="02010609060101010101" pitchFamily="49" charset="-122"/>
                <a:ea typeface="黑体" panose="02010609060101010101" pitchFamily="49" charset="-122"/>
              </a:rPr>
              <a:t>是将神经元的输出再接入神经元的输入，使神经网络可以利用前面时间点的信息状态，仿佛具备了记忆</a:t>
            </a:r>
            <a:r>
              <a:rPr lang="zh-CN" altLang="en-US" sz="2000" dirty="0">
                <a:latin typeface="黑体" panose="02010609060101010101" pitchFamily="49" charset="-122"/>
                <a:ea typeface="黑体" panose="02010609060101010101" pitchFamily="49" charset="-122"/>
              </a:rPr>
              <a:t>功能。</a:t>
            </a:r>
            <a:endParaRPr lang="zh-CN" altLang="en-US" sz="20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RNN</a:t>
            </a:r>
            <a:r>
              <a:rPr lang="zh-CN" altLang="en-US"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的模型结构</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内容占位符 2"/>
          <p:cNvSpPr txBox="1"/>
          <p:nvPr/>
        </p:nvSpPr>
        <p:spPr>
          <a:xfrm>
            <a:off x="466762" y="1129761"/>
            <a:ext cx="7886700" cy="39282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80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9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8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en-US" altLang="zh-CN" sz="2000" dirty="0">
              <a:latin typeface="黑体" panose="02010609060101010101" pitchFamily="49" charset="-122"/>
              <a:ea typeface="黑体" panose="02010609060101010101" pitchFamily="49" charset="-122"/>
            </a:endParaRPr>
          </a:p>
        </p:txBody>
      </p:sp>
      <p:grpSp>
        <p:nvGrpSpPr>
          <p:cNvPr id="9" name="组合 8"/>
          <p:cNvGrpSpPr/>
          <p:nvPr/>
        </p:nvGrpSpPr>
        <p:grpSpPr>
          <a:xfrm>
            <a:off x="383342" y="2745657"/>
            <a:ext cx="1236492" cy="1990817"/>
            <a:chOff x="284357" y="2064498"/>
            <a:chExt cx="1236492" cy="1990817"/>
          </a:xfrm>
        </p:grpSpPr>
        <p:grpSp>
          <p:nvGrpSpPr>
            <p:cNvPr id="10" name="组合 9"/>
            <p:cNvGrpSpPr/>
            <p:nvPr/>
          </p:nvGrpSpPr>
          <p:grpSpPr>
            <a:xfrm>
              <a:off x="795876" y="2064498"/>
              <a:ext cx="724973" cy="1990817"/>
              <a:chOff x="529196" y="2994873"/>
              <a:chExt cx="724973" cy="1990817"/>
            </a:xfrm>
          </p:grpSpPr>
          <p:grpSp>
            <p:nvGrpSpPr>
              <p:cNvPr id="12" name="组合 11"/>
              <p:cNvGrpSpPr/>
              <p:nvPr/>
            </p:nvGrpSpPr>
            <p:grpSpPr>
              <a:xfrm>
                <a:off x="529196" y="2994873"/>
                <a:ext cx="592641" cy="1990817"/>
                <a:chOff x="529196" y="2994873"/>
                <a:chExt cx="592641" cy="1990817"/>
              </a:xfrm>
            </p:grpSpPr>
            <p:sp>
              <p:nvSpPr>
                <p:cNvPr id="14" name="流程图: 接点 13"/>
                <p:cNvSpPr/>
                <p:nvPr/>
              </p:nvSpPr>
              <p:spPr>
                <a:xfrm>
                  <a:off x="605765" y="2994873"/>
                  <a:ext cx="442130" cy="44213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b="1" dirty="0">
                      <a:solidFill>
                        <a:schemeClr val="bg1"/>
                      </a:solidFill>
                      <a:latin typeface="黑体" panose="02010609060101010101" pitchFamily="49" charset="-122"/>
                      <a:ea typeface="黑体" panose="02010609060101010101" pitchFamily="49" charset="-122"/>
                    </a:rPr>
                    <a:t>o</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5" name="流程图: 可选过程 14"/>
                <p:cNvSpPr/>
                <p:nvPr/>
              </p:nvSpPr>
              <p:spPr>
                <a:xfrm>
                  <a:off x="529196" y="3781910"/>
                  <a:ext cx="592641" cy="40328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00"/>
                      </a:solidFill>
                      <a:latin typeface="黑体" panose="02010609060101010101" pitchFamily="49" charset="-122"/>
                      <a:ea typeface="黑体" panose="02010609060101010101" pitchFamily="49" charset="-122"/>
                    </a:rPr>
                    <a:t>h</a:t>
                  </a:r>
                  <a:endParaRPr lang="zh-CN" altLang="en-US" dirty="0">
                    <a:solidFill>
                      <a:srgbClr val="FFFF00"/>
                    </a:solidFill>
                    <a:latin typeface="黑体" panose="02010609060101010101" pitchFamily="49" charset="-122"/>
                    <a:ea typeface="黑体" panose="02010609060101010101" pitchFamily="49" charset="-122"/>
                  </a:endParaRPr>
                </a:p>
              </p:txBody>
            </p:sp>
            <p:sp>
              <p:nvSpPr>
                <p:cNvPr id="16" name="流程图: 接点 15"/>
                <p:cNvSpPr/>
                <p:nvPr/>
              </p:nvSpPr>
              <p:spPr>
                <a:xfrm>
                  <a:off x="600303" y="4543560"/>
                  <a:ext cx="442130" cy="44213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b="1" dirty="0">
                      <a:solidFill>
                        <a:schemeClr val="bg1"/>
                      </a:solidFill>
                      <a:latin typeface="黑体" panose="02010609060101010101" pitchFamily="49" charset="-122"/>
                      <a:ea typeface="黑体" panose="02010609060101010101" pitchFamily="49" charset="-122"/>
                    </a:rPr>
                    <a:t>x</a:t>
                  </a:r>
                  <a:endParaRPr lang="zh-CN" altLang="en-US" b="1" dirty="0">
                    <a:solidFill>
                      <a:schemeClr val="bg1"/>
                    </a:solidFill>
                    <a:latin typeface="黑体" panose="02010609060101010101" pitchFamily="49" charset="-122"/>
                    <a:ea typeface="黑体" panose="02010609060101010101" pitchFamily="49" charset="-122"/>
                  </a:endParaRPr>
                </a:p>
              </p:txBody>
            </p:sp>
            <p:cxnSp>
              <p:nvCxnSpPr>
                <p:cNvPr id="17" name="直接箭头连接符 16"/>
                <p:cNvCxnSpPr>
                  <a:stCxn id="16" idx="0"/>
                  <a:endCxn id="15" idx="2"/>
                </p:cNvCxnSpPr>
                <p:nvPr/>
              </p:nvCxnSpPr>
              <p:spPr>
                <a:xfrm flipV="1">
                  <a:off x="821368" y="4185197"/>
                  <a:ext cx="4149" cy="3583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5" idx="0"/>
                  <a:endCxn id="14" idx="4"/>
                </p:cNvCxnSpPr>
                <p:nvPr/>
              </p:nvCxnSpPr>
              <p:spPr>
                <a:xfrm flipV="1">
                  <a:off x="825517" y="3437003"/>
                  <a:ext cx="1313" cy="344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连接符: 曲线 18"/>
                <p:cNvCxnSpPr>
                  <a:stCxn id="15" idx="0"/>
                  <a:endCxn id="15" idx="2"/>
                </p:cNvCxnSpPr>
                <p:nvPr/>
              </p:nvCxnSpPr>
              <p:spPr>
                <a:xfrm rot="16200000" flipH="1">
                  <a:off x="623873" y="3983553"/>
                  <a:ext cx="403287" cy="12700"/>
                </a:xfrm>
                <a:prstGeom prst="curvedConnector5">
                  <a:avLst>
                    <a:gd name="adj1" fmla="val -56684"/>
                    <a:gd name="adj2" fmla="val -6105315"/>
                    <a:gd name="adj3" fmla="val 156684"/>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3" name="文本框 12"/>
              <p:cNvSpPr txBox="1"/>
              <p:nvPr/>
            </p:nvSpPr>
            <p:spPr>
              <a:xfrm>
                <a:off x="922027" y="3387454"/>
                <a:ext cx="332142" cy="1200329"/>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V</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U</a:t>
                </a:r>
                <a:endParaRPr lang="zh-CN" altLang="en-US" dirty="0">
                  <a:latin typeface="黑体" panose="02010609060101010101" pitchFamily="49" charset="-122"/>
                  <a:ea typeface="黑体" panose="02010609060101010101" pitchFamily="49" charset="-122"/>
                </a:endParaRPr>
              </a:p>
            </p:txBody>
          </p:sp>
        </p:grpSp>
        <p:sp>
          <p:nvSpPr>
            <p:cNvPr id="11" name="文本框 10"/>
            <p:cNvSpPr txBox="1"/>
            <p:nvPr/>
          </p:nvSpPr>
          <p:spPr>
            <a:xfrm>
              <a:off x="284357" y="2874862"/>
              <a:ext cx="300082"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W</a:t>
              </a:r>
              <a:endParaRPr lang="zh-CN" altLang="en-US" dirty="0">
                <a:latin typeface="黑体" panose="02010609060101010101" pitchFamily="49" charset="-122"/>
                <a:ea typeface="黑体" panose="02010609060101010101" pitchFamily="49" charset="-122"/>
              </a:endParaRPr>
            </a:p>
          </p:txBody>
        </p:sp>
      </p:grpSp>
      <p:grpSp>
        <p:nvGrpSpPr>
          <p:cNvPr id="20" name="组合 19"/>
          <p:cNvGrpSpPr/>
          <p:nvPr/>
        </p:nvGrpSpPr>
        <p:grpSpPr>
          <a:xfrm>
            <a:off x="1662109" y="3527833"/>
            <a:ext cx="677302" cy="896201"/>
            <a:chOff x="1782586" y="2815337"/>
            <a:chExt cx="677302" cy="896201"/>
          </a:xfrm>
        </p:grpSpPr>
        <p:sp>
          <p:nvSpPr>
            <p:cNvPr id="21" name="箭头: 右 20"/>
            <p:cNvSpPr/>
            <p:nvPr/>
          </p:nvSpPr>
          <p:spPr>
            <a:xfrm>
              <a:off x="1827591" y="2815337"/>
              <a:ext cx="632297" cy="4306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黑体" panose="02010609060101010101" pitchFamily="49" charset="-122"/>
                <a:ea typeface="黑体" panose="02010609060101010101" pitchFamily="49" charset="-122"/>
              </a:endParaRPr>
            </a:p>
          </p:txBody>
        </p:sp>
        <p:sp>
          <p:nvSpPr>
            <p:cNvPr id="22" name="文本框 21"/>
            <p:cNvSpPr txBox="1"/>
            <p:nvPr/>
          </p:nvSpPr>
          <p:spPr>
            <a:xfrm>
              <a:off x="1782586" y="3342206"/>
              <a:ext cx="646331" cy="369332"/>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rPr>
                <a:t>展开</a:t>
              </a:r>
              <a:endParaRPr lang="zh-CN" altLang="en-US" dirty="0">
                <a:latin typeface="黑体" panose="02010609060101010101" pitchFamily="49" charset="-122"/>
                <a:ea typeface="黑体" panose="02010609060101010101" pitchFamily="49" charset="-122"/>
              </a:endParaRPr>
            </a:p>
          </p:txBody>
        </p:sp>
      </p:grpSp>
      <p:grpSp>
        <p:nvGrpSpPr>
          <p:cNvPr id="23" name="组合 22"/>
          <p:cNvGrpSpPr/>
          <p:nvPr/>
        </p:nvGrpSpPr>
        <p:grpSpPr>
          <a:xfrm>
            <a:off x="2747100" y="2737773"/>
            <a:ext cx="5827571" cy="2120857"/>
            <a:chOff x="2959323" y="2585561"/>
            <a:chExt cx="5827571" cy="2120857"/>
          </a:xfrm>
        </p:grpSpPr>
        <p:grpSp>
          <p:nvGrpSpPr>
            <p:cNvPr id="24" name="组合 23"/>
            <p:cNvGrpSpPr/>
            <p:nvPr/>
          </p:nvGrpSpPr>
          <p:grpSpPr>
            <a:xfrm>
              <a:off x="2959323" y="2585561"/>
              <a:ext cx="5827571" cy="1998701"/>
              <a:chOff x="3059991" y="2031887"/>
              <a:chExt cx="5827571" cy="1998701"/>
            </a:xfrm>
          </p:grpSpPr>
          <p:grpSp>
            <p:nvGrpSpPr>
              <p:cNvPr id="27" name="组合 26"/>
              <p:cNvGrpSpPr/>
              <p:nvPr/>
            </p:nvGrpSpPr>
            <p:grpSpPr>
              <a:xfrm>
                <a:off x="7017173" y="2031887"/>
                <a:ext cx="692913" cy="1990817"/>
                <a:chOff x="529196" y="2994873"/>
                <a:chExt cx="692913" cy="1990817"/>
              </a:xfrm>
            </p:grpSpPr>
            <p:grpSp>
              <p:nvGrpSpPr>
                <p:cNvPr id="52" name="组合 51"/>
                <p:cNvGrpSpPr/>
                <p:nvPr/>
              </p:nvGrpSpPr>
              <p:grpSpPr>
                <a:xfrm>
                  <a:off x="529196" y="2994873"/>
                  <a:ext cx="592641" cy="1990817"/>
                  <a:chOff x="529196" y="2994873"/>
                  <a:chExt cx="592641" cy="1990817"/>
                </a:xfrm>
              </p:grpSpPr>
              <p:sp>
                <p:nvSpPr>
                  <p:cNvPr id="54" name="流程图: 接点 53"/>
                  <p:cNvSpPr/>
                  <p:nvPr/>
                </p:nvSpPr>
                <p:spPr>
                  <a:xfrm>
                    <a:off x="605765" y="2994873"/>
                    <a:ext cx="442130" cy="44213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rgbClr val="FFFF00"/>
                      </a:solidFill>
                      <a:latin typeface="黑体" panose="02010609060101010101" pitchFamily="49" charset="-122"/>
                      <a:ea typeface="黑体" panose="02010609060101010101" pitchFamily="49" charset="-122"/>
                    </a:endParaRPr>
                  </a:p>
                </p:txBody>
              </p:sp>
              <p:sp>
                <p:nvSpPr>
                  <p:cNvPr id="55" name="流程图: 可选过程 54"/>
                  <p:cNvSpPr/>
                  <p:nvPr/>
                </p:nvSpPr>
                <p:spPr>
                  <a:xfrm>
                    <a:off x="529196" y="3781910"/>
                    <a:ext cx="592641" cy="40328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00"/>
                        </a:solidFill>
                        <a:latin typeface="黑体" panose="02010609060101010101" pitchFamily="49" charset="-122"/>
                        <a:ea typeface="黑体" panose="02010609060101010101" pitchFamily="49" charset="-122"/>
                      </a:rPr>
                      <a:t>h</a:t>
                    </a:r>
                    <a:r>
                      <a:rPr lang="en-US" altLang="zh-CN" baseline="-25000" dirty="0">
                        <a:solidFill>
                          <a:srgbClr val="FFFF00"/>
                        </a:solidFill>
                        <a:latin typeface="黑体" panose="02010609060101010101" pitchFamily="49" charset="-122"/>
                        <a:ea typeface="黑体" panose="02010609060101010101" pitchFamily="49" charset="-122"/>
                      </a:rPr>
                      <a:t>t+1</a:t>
                    </a:r>
                    <a:endParaRPr lang="zh-CN" altLang="en-US" baseline="-25000" dirty="0">
                      <a:solidFill>
                        <a:srgbClr val="FFFF00"/>
                      </a:solidFill>
                      <a:latin typeface="黑体" panose="02010609060101010101" pitchFamily="49" charset="-122"/>
                      <a:ea typeface="黑体" panose="02010609060101010101" pitchFamily="49" charset="-122"/>
                    </a:endParaRPr>
                  </a:p>
                </p:txBody>
              </p:sp>
              <p:sp>
                <p:nvSpPr>
                  <p:cNvPr id="56" name="流程图: 接点 55"/>
                  <p:cNvSpPr/>
                  <p:nvPr/>
                </p:nvSpPr>
                <p:spPr>
                  <a:xfrm>
                    <a:off x="600303" y="4543560"/>
                    <a:ext cx="442130" cy="44213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rgbClr val="FFFF00"/>
                      </a:solidFill>
                      <a:latin typeface="黑体" panose="02010609060101010101" pitchFamily="49" charset="-122"/>
                      <a:ea typeface="黑体" panose="02010609060101010101" pitchFamily="49" charset="-122"/>
                    </a:endParaRPr>
                  </a:p>
                </p:txBody>
              </p:sp>
              <p:cxnSp>
                <p:nvCxnSpPr>
                  <p:cNvPr id="57" name="直接箭头连接符 56"/>
                  <p:cNvCxnSpPr>
                    <a:stCxn id="56" idx="0"/>
                    <a:endCxn id="55" idx="2"/>
                  </p:cNvCxnSpPr>
                  <p:nvPr/>
                </p:nvCxnSpPr>
                <p:spPr>
                  <a:xfrm flipV="1">
                    <a:off x="821368" y="4185197"/>
                    <a:ext cx="4149" cy="3583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5" idx="0"/>
                    <a:endCxn id="54" idx="4"/>
                  </p:cNvCxnSpPr>
                  <p:nvPr/>
                </p:nvCxnSpPr>
                <p:spPr>
                  <a:xfrm flipV="1">
                    <a:off x="825517" y="3437003"/>
                    <a:ext cx="1313" cy="344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53" name="文本框 52"/>
                <p:cNvSpPr txBox="1"/>
                <p:nvPr/>
              </p:nvSpPr>
              <p:spPr>
                <a:xfrm>
                  <a:off x="922027" y="3387454"/>
                  <a:ext cx="300082" cy="1200329"/>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V</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U</a:t>
                  </a:r>
                  <a:endParaRPr lang="zh-CN" altLang="en-US" dirty="0">
                    <a:latin typeface="黑体" panose="02010609060101010101" pitchFamily="49" charset="-122"/>
                    <a:ea typeface="黑体" panose="02010609060101010101" pitchFamily="49" charset="-122"/>
                  </a:endParaRPr>
                </a:p>
              </p:txBody>
            </p:sp>
          </p:grpSp>
          <p:sp>
            <p:nvSpPr>
              <p:cNvPr id="28" name="文本框 27"/>
              <p:cNvSpPr txBox="1"/>
              <p:nvPr/>
            </p:nvSpPr>
            <p:spPr>
              <a:xfrm>
                <a:off x="4361496" y="2811972"/>
                <a:ext cx="415498"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cxnSp>
            <p:nvCxnSpPr>
              <p:cNvPr id="29" name="直接箭头连接符 28"/>
              <p:cNvCxnSpPr/>
              <p:nvPr/>
            </p:nvCxnSpPr>
            <p:spPr>
              <a:xfrm flipV="1">
                <a:off x="3813215" y="3027296"/>
                <a:ext cx="460196"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4818723" y="2703609"/>
                <a:ext cx="300082"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W</a:t>
                </a:r>
                <a:endParaRPr lang="zh-CN" altLang="en-US" dirty="0">
                  <a:latin typeface="黑体" panose="02010609060101010101" pitchFamily="49" charset="-122"/>
                  <a:ea typeface="黑体" panose="02010609060101010101" pitchFamily="49" charset="-122"/>
                </a:endParaRPr>
              </a:p>
            </p:txBody>
          </p:sp>
          <p:sp>
            <p:nvSpPr>
              <p:cNvPr id="31" name="文本框 30"/>
              <p:cNvSpPr txBox="1"/>
              <p:nvPr/>
            </p:nvSpPr>
            <p:spPr>
              <a:xfrm>
                <a:off x="8472064" y="2811972"/>
                <a:ext cx="415498"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cxnSp>
            <p:nvCxnSpPr>
              <p:cNvPr id="32" name="直接箭头连接符 31"/>
              <p:cNvCxnSpPr/>
              <p:nvPr/>
            </p:nvCxnSpPr>
            <p:spPr>
              <a:xfrm flipV="1">
                <a:off x="4809616" y="3035180"/>
                <a:ext cx="460196"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V="1">
                <a:off x="6235471" y="3047771"/>
                <a:ext cx="460196"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flipV="1">
                <a:off x="7898468" y="3053030"/>
                <a:ext cx="460196"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7880660" y="2721785"/>
                <a:ext cx="300082" cy="369332"/>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W</a:t>
                </a:r>
                <a:endParaRPr lang="zh-CN" altLang="en-US" dirty="0">
                  <a:latin typeface="黑体" panose="02010609060101010101" pitchFamily="49" charset="-122"/>
                  <a:ea typeface="黑体" panose="02010609060101010101" pitchFamily="49" charset="-122"/>
                </a:endParaRPr>
              </a:p>
            </p:txBody>
          </p:sp>
          <p:grpSp>
            <p:nvGrpSpPr>
              <p:cNvPr id="36" name="组合 35"/>
              <p:cNvGrpSpPr/>
              <p:nvPr/>
            </p:nvGrpSpPr>
            <p:grpSpPr>
              <a:xfrm>
                <a:off x="5426720" y="2039771"/>
                <a:ext cx="1154578" cy="1990817"/>
                <a:chOff x="529196" y="2994873"/>
                <a:chExt cx="1154578" cy="1990817"/>
              </a:xfrm>
            </p:grpSpPr>
            <p:grpSp>
              <p:nvGrpSpPr>
                <p:cNvPr id="45" name="组合 44"/>
                <p:cNvGrpSpPr/>
                <p:nvPr/>
              </p:nvGrpSpPr>
              <p:grpSpPr>
                <a:xfrm>
                  <a:off x="529196" y="2994873"/>
                  <a:ext cx="592641" cy="1990817"/>
                  <a:chOff x="529196" y="2994873"/>
                  <a:chExt cx="592641" cy="1990817"/>
                </a:xfrm>
              </p:grpSpPr>
              <p:sp>
                <p:nvSpPr>
                  <p:cNvPr id="47" name="流程图: 接点 46"/>
                  <p:cNvSpPr/>
                  <p:nvPr/>
                </p:nvSpPr>
                <p:spPr>
                  <a:xfrm>
                    <a:off x="605765" y="2994873"/>
                    <a:ext cx="442130" cy="44213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rgbClr val="FFFF00"/>
                      </a:solidFill>
                      <a:latin typeface="黑体" panose="02010609060101010101" pitchFamily="49" charset="-122"/>
                      <a:ea typeface="黑体" panose="02010609060101010101" pitchFamily="49" charset="-122"/>
                    </a:endParaRPr>
                  </a:p>
                </p:txBody>
              </p:sp>
              <p:sp>
                <p:nvSpPr>
                  <p:cNvPr id="48" name="流程图: 可选过程 47"/>
                  <p:cNvSpPr/>
                  <p:nvPr/>
                </p:nvSpPr>
                <p:spPr>
                  <a:xfrm>
                    <a:off x="529196" y="3781910"/>
                    <a:ext cx="592641" cy="40328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00"/>
                        </a:solidFill>
                        <a:latin typeface="黑体" panose="02010609060101010101" pitchFamily="49" charset="-122"/>
                        <a:ea typeface="黑体" panose="02010609060101010101" pitchFamily="49" charset="-122"/>
                      </a:rPr>
                      <a:t>h</a:t>
                    </a:r>
                    <a:r>
                      <a:rPr lang="en-US" altLang="zh-CN" baseline="-25000" dirty="0">
                        <a:solidFill>
                          <a:srgbClr val="FFFF00"/>
                        </a:solidFill>
                        <a:latin typeface="黑体" panose="02010609060101010101" pitchFamily="49" charset="-122"/>
                        <a:ea typeface="黑体" panose="02010609060101010101" pitchFamily="49" charset="-122"/>
                      </a:rPr>
                      <a:t>t</a:t>
                    </a:r>
                    <a:endParaRPr lang="zh-CN" altLang="en-US" baseline="-25000" dirty="0">
                      <a:solidFill>
                        <a:srgbClr val="FFFF00"/>
                      </a:solidFill>
                      <a:latin typeface="黑体" panose="02010609060101010101" pitchFamily="49" charset="-122"/>
                      <a:ea typeface="黑体" panose="02010609060101010101" pitchFamily="49" charset="-122"/>
                    </a:endParaRPr>
                  </a:p>
                </p:txBody>
              </p:sp>
              <p:sp>
                <p:nvSpPr>
                  <p:cNvPr id="49" name="流程图: 接点 48"/>
                  <p:cNvSpPr/>
                  <p:nvPr/>
                </p:nvSpPr>
                <p:spPr>
                  <a:xfrm>
                    <a:off x="600303" y="4543560"/>
                    <a:ext cx="442130" cy="44213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rgbClr val="FFFF00"/>
                      </a:solidFill>
                      <a:latin typeface="黑体" panose="02010609060101010101" pitchFamily="49" charset="-122"/>
                      <a:ea typeface="黑体" panose="02010609060101010101" pitchFamily="49" charset="-122"/>
                    </a:endParaRPr>
                  </a:p>
                </p:txBody>
              </p:sp>
              <p:cxnSp>
                <p:nvCxnSpPr>
                  <p:cNvPr id="50" name="直接箭头连接符 49"/>
                  <p:cNvCxnSpPr>
                    <a:stCxn id="49" idx="0"/>
                    <a:endCxn id="48" idx="2"/>
                  </p:cNvCxnSpPr>
                  <p:nvPr/>
                </p:nvCxnSpPr>
                <p:spPr>
                  <a:xfrm flipV="1">
                    <a:off x="821368" y="4185197"/>
                    <a:ext cx="4149" cy="3583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48" idx="0"/>
                    <a:endCxn id="47" idx="4"/>
                  </p:cNvCxnSpPr>
                  <p:nvPr/>
                </p:nvCxnSpPr>
                <p:spPr>
                  <a:xfrm flipV="1">
                    <a:off x="825517" y="3437003"/>
                    <a:ext cx="1313" cy="344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922027" y="3387454"/>
                  <a:ext cx="761747" cy="1200329"/>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V</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W</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U</a:t>
                  </a:r>
                  <a:endParaRPr lang="zh-CN" altLang="en-US" dirty="0">
                    <a:latin typeface="黑体" panose="02010609060101010101" pitchFamily="49" charset="-122"/>
                    <a:ea typeface="黑体" panose="02010609060101010101" pitchFamily="49" charset="-122"/>
                  </a:endParaRPr>
                </a:p>
              </p:txBody>
            </p:sp>
          </p:grpSp>
          <p:grpSp>
            <p:nvGrpSpPr>
              <p:cNvPr id="37" name="组合 36"/>
              <p:cNvGrpSpPr/>
              <p:nvPr/>
            </p:nvGrpSpPr>
            <p:grpSpPr>
              <a:xfrm>
                <a:off x="3059991" y="2039392"/>
                <a:ext cx="1154578" cy="1990817"/>
                <a:chOff x="529196" y="2994873"/>
                <a:chExt cx="1154578" cy="1990817"/>
              </a:xfrm>
            </p:grpSpPr>
            <p:grpSp>
              <p:nvGrpSpPr>
                <p:cNvPr id="38" name="组合 37"/>
                <p:cNvGrpSpPr/>
                <p:nvPr/>
              </p:nvGrpSpPr>
              <p:grpSpPr>
                <a:xfrm>
                  <a:off x="529196" y="2994873"/>
                  <a:ext cx="592641" cy="1990817"/>
                  <a:chOff x="529196" y="2994873"/>
                  <a:chExt cx="592641" cy="1990817"/>
                </a:xfrm>
              </p:grpSpPr>
              <p:sp>
                <p:nvSpPr>
                  <p:cNvPr id="40" name="流程图: 接点 39"/>
                  <p:cNvSpPr/>
                  <p:nvPr/>
                </p:nvSpPr>
                <p:spPr>
                  <a:xfrm>
                    <a:off x="605765" y="2994873"/>
                    <a:ext cx="442130" cy="442130"/>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rgbClr val="FFFF00"/>
                      </a:solidFill>
                      <a:latin typeface="黑体" panose="02010609060101010101" pitchFamily="49" charset="-122"/>
                      <a:ea typeface="黑体" panose="02010609060101010101" pitchFamily="49" charset="-122"/>
                    </a:endParaRPr>
                  </a:p>
                </p:txBody>
              </p:sp>
              <p:sp>
                <p:nvSpPr>
                  <p:cNvPr id="41" name="流程图: 可选过程 40"/>
                  <p:cNvSpPr/>
                  <p:nvPr/>
                </p:nvSpPr>
                <p:spPr>
                  <a:xfrm>
                    <a:off x="529196" y="3781910"/>
                    <a:ext cx="592641" cy="40328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FF00"/>
                        </a:solidFill>
                        <a:latin typeface="黑体" panose="02010609060101010101" pitchFamily="49" charset="-122"/>
                        <a:ea typeface="黑体" panose="02010609060101010101" pitchFamily="49" charset="-122"/>
                      </a:rPr>
                      <a:t>h</a:t>
                    </a:r>
                    <a:r>
                      <a:rPr lang="en-US" altLang="zh-CN" baseline="-25000" dirty="0">
                        <a:solidFill>
                          <a:srgbClr val="FFFF00"/>
                        </a:solidFill>
                        <a:latin typeface="黑体" panose="02010609060101010101" pitchFamily="49" charset="-122"/>
                        <a:ea typeface="黑体" panose="02010609060101010101" pitchFamily="49" charset="-122"/>
                      </a:rPr>
                      <a:t>1</a:t>
                    </a:r>
                    <a:endParaRPr lang="zh-CN" altLang="en-US" baseline="-25000" dirty="0">
                      <a:solidFill>
                        <a:srgbClr val="FFFF00"/>
                      </a:solidFill>
                      <a:latin typeface="黑体" panose="02010609060101010101" pitchFamily="49" charset="-122"/>
                      <a:ea typeface="黑体" panose="02010609060101010101" pitchFamily="49" charset="-122"/>
                    </a:endParaRPr>
                  </a:p>
                </p:txBody>
              </p:sp>
              <p:sp>
                <p:nvSpPr>
                  <p:cNvPr id="42" name="流程图: 接点 41"/>
                  <p:cNvSpPr/>
                  <p:nvPr/>
                </p:nvSpPr>
                <p:spPr>
                  <a:xfrm>
                    <a:off x="600303" y="4543560"/>
                    <a:ext cx="442130" cy="442130"/>
                  </a:xfrm>
                  <a:prstGeom prst="flowChartConnec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rgbClr val="FFFF00"/>
                      </a:solidFill>
                      <a:latin typeface="黑体" panose="02010609060101010101" pitchFamily="49" charset="-122"/>
                      <a:ea typeface="黑体" panose="02010609060101010101" pitchFamily="49" charset="-122"/>
                    </a:endParaRPr>
                  </a:p>
                </p:txBody>
              </p:sp>
              <p:cxnSp>
                <p:nvCxnSpPr>
                  <p:cNvPr id="43" name="直接箭头连接符 42"/>
                  <p:cNvCxnSpPr>
                    <a:stCxn id="42" idx="0"/>
                    <a:endCxn id="41" idx="2"/>
                  </p:cNvCxnSpPr>
                  <p:nvPr/>
                </p:nvCxnSpPr>
                <p:spPr>
                  <a:xfrm flipV="1">
                    <a:off x="821368" y="4185197"/>
                    <a:ext cx="4149" cy="3583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1" idx="0"/>
                    <a:endCxn id="40" idx="4"/>
                  </p:cNvCxnSpPr>
                  <p:nvPr/>
                </p:nvCxnSpPr>
                <p:spPr>
                  <a:xfrm flipV="1">
                    <a:off x="825517" y="3437003"/>
                    <a:ext cx="1313" cy="344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922027" y="3387454"/>
                  <a:ext cx="761747" cy="1200329"/>
                </a:xfrm>
                <a:prstGeom prst="rect">
                  <a:avLst/>
                </a:prstGeom>
                <a:noFill/>
              </p:spPr>
              <p:txBody>
                <a:bodyPr wrap="none" rtlCol="0">
                  <a:spAutoFit/>
                </a:bodyPr>
                <a:lstStyle/>
                <a:p>
                  <a:r>
                    <a:rPr lang="en-US" altLang="zh-CN" dirty="0">
                      <a:latin typeface="黑体" panose="02010609060101010101" pitchFamily="49" charset="-122"/>
                      <a:ea typeface="黑体" panose="02010609060101010101" pitchFamily="49" charset="-122"/>
                    </a:rPr>
                    <a:t>V</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W</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U</a:t>
                  </a:r>
                  <a:endParaRPr lang="zh-CN" altLang="en-US" dirty="0">
                    <a:latin typeface="黑体" panose="02010609060101010101" pitchFamily="49" charset="-122"/>
                    <a:ea typeface="黑体" panose="02010609060101010101" pitchFamily="49" charset="-122"/>
                  </a:endParaRPr>
                </a:p>
              </p:txBody>
            </p:sp>
          </p:grpSp>
        </p:grpSp>
        <p:sp>
          <p:nvSpPr>
            <p:cNvPr id="25" name="文本框 24"/>
            <p:cNvSpPr txBox="1"/>
            <p:nvPr/>
          </p:nvSpPr>
          <p:spPr>
            <a:xfrm>
              <a:off x="3103154" y="2597642"/>
              <a:ext cx="5268242" cy="553998"/>
            </a:xfrm>
            <a:prstGeom prst="rect">
              <a:avLst/>
            </a:prstGeom>
            <a:noFill/>
          </p:spPr>
          <p:txBody>
            <a:bodyPr wrap="square" rtlCol="0">
              <a:spAutoFit/>
            </a:bodyPr>
            <a:lstStyle/>
            <a:p>
              <a:r>
                <a:rPr lang="en-US" altLang="zh-CN" b="1" dirty="0">
                  <a:solidFill>
                    <a:schemeClr val="bg1"/>
                  </a:solidFill>
                  <a:latin typeface="黑体" panose="02010609060101010101" pitchFamily="49" charset="-122"/>
                  <a:ea typeface="黑体" panose="02010609060101010101" pitchFamily="49" charset="-122"/>
                </a:rPr>
                <a:t>o</a:t>
              </a:r>
              <a:r>
                <a:rPr lang="en-US" altLang="zh-CN" b="1" baseline="-25000" dirty="0">
                  <a:solidFill>
                    <a:schemeClr val="bg1"/>
                  </a:solidFill>
                  <a:latin typeface="黑体" panose="02010609060101010101" pitchFamily="49" charset="-122"/>
                  <a:ea typeface="黑体" panose="02010609060101010101" pitchFamily="49" charset="-122"/>
                </a:rPr>
                <a:t>1		       </a:t>
              </a:r>
              <a:r>
                <a:rPr lang="en-US" altLang="zh-CN" b="1" dirty="0" err="1">
                  <a:solidFill>
                    <a:schemeClr val="bg1"/>
                  </a:solidFill>
                  <a:latin typeface="黑体" panose="02010609060101010101" pitchFamily="49" charset="-122"/>
                  <a:ea typeface="黑体" panose="02010609060101010101" pitchFamily="49" charset="-122"/>
                </a:rPr>
                <a:t>o</a:t>
              </a:r>
              <a:r>
                <a:rPr lang="en-US" altLang="zh-CN" b="1" baseline="-25000" dirty="0" err="1">
                  <a:solidFill>
                    <a:schemeClr val="bg1"/>
                  </a:solidFill>
                  <a:latin typeface="黑体" panose="02010609060101010101" pitchFamily="49" charset="-122"/>
                  <a:ea typeface="黑体" panose="02010609060101010101" pitchFamily="49" charset="-122"/>
                </a:rPr>
                <a:t>t</a:t>
              </a:r>
              <a:r>
                <a:rPr lang="en-US" altLang="zh-CN" b="1" baseline="-25000" dirty="0">
                  <a:solidFill>
                    <a:schemeClr val="bg1"/>
                  </a:solidFill>
                  <a:latin typeface="黑体" panose="02010609060101010101" pitchFamily="49" charset="-122"/>
                  <a:ea typeface="黑体" panose="02010609060101010101" pitchFamily="49" charset="-122"/>
                </a:rPr>
                <a:t>                 </a:t>
              </a:r>
              <a:r>
                <a:rPr lang="en-US" altLang="zh-CN" b="1" dirty="0">
                  <a:solidFill>
                    <a:schemeClr val="bg1"/>
                  </a:solidFill>
                  <a:latin typeface="黑体" panose="02010609060101010101" pitchFamily="49" charset="-122"/>
                  <a:ea typeface="黑体" panose="02010609060101010101" pitchFamily="49" charset="-122"/>
                </a:rPr>
                <a:t>o</a:t>
              </a:r>
              <a:r>
                <a:rPr lang="en-US" altLang="zh-CN" b="1" baseline="-25000" dirty="0">
                  <a:solidFill>
                    <a:schemeClr val="bg1"/>
                  </a:solidFill>
                  <a:latin typeface="黑体" panose="02010609060101010101" pitchFamily="49" charset="-122"/>
                  <a:ea typeface="黑体" panose="02010609060101010101" pitchFamily="49" charset="-122"/>
                </a:rPr>
                <a:t>t+1</a:t>
              </a:r>
              <a:endParaRPr lang="zh-CN" altLang="en-US" b="1" baseline="-25000" dirty="0">
                <a:solidFill>
                  <a:schemeClr val="bg1"/>
                </a:solidFill>
                <a:latin typeface="黑体" panose="02010609060101010101" pitchFamily="49" charset="-122"/>
                <a:ea typeface="黑体" panose="02010609060101010101" pitchFamily="49" charset="-122"/>
              </a:endParaRPr>
            </a:p>
            <a:p>
              <a:endParaRPr lang="zh-CN" altLang="en-US" baseline="-25000" dirty="0">
                <a:latin typeface="黑体" panose="02010609060101010101" pitchFamily="49" charset="-122"/>
                <a:ea typeface="黑体" panose="02010609060101010101" pitchFamily="49" charset="-122"/>
              </a:endParaRPr>
            </a:p>
          </p:txBody>
        </p:sp>
        <p:sp>
          <p:nvSpPr>
            <p:cNvPr id="26" name="文本框 25"/>
            <p:cNvSpPr txBox="1"/>
            <p:nvPr/>
          </p:nvSpPr>
          <p:spPr>
            <a:xfrm>
              <a:off x="3070024" y="4152420"/>
              <a:ext cx="4658270" cy="553998"/>
            </a:xfrm>
            <a:prstGeom prst="rect">
              <a:avLst/>
            </a:prstGeom>
            <a:noFill/>
          </p:spPr>
          <p:txBody>
            <a:bodyPr wrap="square" rtlCol="0">
              <a:spAutoFit/>
            </a:bodyPr>
            <a:lstStyle/>
            <a:p>
              <a:r>
                <a:rPr lang="en-US" altLang="zh-CN" b="1" dirty="0">
                  <a:solidFill>
                    <a:schemeClr val="bg1"/>
                  </a:solidFill>
                  <a:latin typeface="黑体" panose="02010609060101010101" pitchFamily="49" charset="-122"/>
                  <a:ea typeface="黑体" panose="02010609060101010101" pitchFamily="49" charset="-122"/>
                </a:rPr>
                <a:t>x</a:t>
              </a:r>
              <a:r>
                <a:rPr lang="en-US" altLang="zh-CN" b="1" baseline="-25000" dirty="0">
                  <a:solidFill>
                    <a:schemeClr val="bg1"/>
                  </a:solidFill>
                  <a:latin typeface="黑体" panose="02010609060101010101" pitchFamily="49" charset="-122"/>
                  <a:ea typeface="黑体" panose="02010609060101010101" pitchFamily="49" charset="-122"/>
                </a:rPr>
                <a:t>1                            </a:t>
              </a:r>
              <a:r>
                <a:rPr lang="en-US" altLang="zh-CN" b="1" dirty="0" err="1">
                  <a:solidFill>
                    <a:schemeClr val="bg1"/>
                  </a:solidFill>
                  <a:latin typeface="黑体" panose="02010609060101010101" pitchFamily="49" charset="-122"/>
                  <a:ea typeface="黑体" panose="02010609060101010101" pitchFamily="49" charset="-122"/>
                </a:rPr>
                <a:t>x</a:t>
              </a:r>
              <a:r>
                <a:rPr lang="en-US" altLang="zh-CN" b="1" baseline="-25000" dirty="0" err="1">
                  <a:solidFill>
                    <a:schemeClr val="bg1"/>
                  </a:solidFill>
                  <a:latin typeface="黑体" panose="02010609060101010101" pitchFamily="49" charset="-122"/>
                  <a:ea typeface="黑体" panose="02010609060101010101" pitchFamily="49" charset="-122"/>
                </a:rPr>
                <a:t>t</a:t>
              </a:r>
              <a:r>
                <a:rPr lang="en-US" altLang="zh-CN" b="1" baseline="-25000" dirty="0">
                  <a:solidFill>
                    <a:schemeClr val="bg1"/>
                  </a:solidFill>
                  <a:latin typeface="黑体" panose="02010609060101010101" pitchFamily="49" charset="-122"/>
                  <a:ea typeface="黑体" panose="02010609060101010101" pitchFamily="49" charset="-122"/>
                </a:rPr>
                <a:t>                  </a:t>
              </a:r>
              <a:r>
                <a:rPr lang="en-US" altLang="zh-CN" b="1" dirty="0">
                  <a:solidFill>
                    <a:schemeClr val="bg1"/>
                  </a:solidFill>
                  <a:latin typeface="黑体" panose="02010609060101010101" pitchFamily="49" charset="-122"/>
                  <a:ea typeface="黑体" panose="02010609060101010101" pitchFamily="49" charset="-122"/>
                </a:rPr>
                <a:t>x</a:t>
              </a:r>
              <a:r>
                <a:rPr lang="en-US" altLang="zh-CN" b="1" baseline="-25000" dirty="0">
                  <a:solidFill>
                    <a:schemeClr val="bg1"/>
                  </a:solidFill>
                  <a:latin typeface="黑体" panose="02010609060101010101" pitchFamily="49" charset="-122"/>
                  <a:ea typeface="黑体" panose="02010609060101010101" pitchFamily="49" charset="-122"/>
                </a:rPr>
                <a:t>t+1</a:t>
              </a:r>
              <a:endParaRPr lang="zh-CN" altLang="en-US" b="1" baseline="-25000" dirty="0">
                <a:solidFill>
                  <a:schemeClr val="bg1"/>
                </a:solidFill>
                <a:latin typeface="黑体" panose="02010609060101010101" pitchFamily="49" charset="-122"/>
                <a:ea typeface="黑体" panose="02010609060101010101" pitchFamily="49" charset="-122"/>
              </a:endParaRPr>
            </a:p>
            <a:p>
              <a:endParaRPr lang="zh-CN" altLang="en-US" baseline="-25000" dirty="0">
                <a:latin typeface="黑体" panose="02010609060101010101" pitchFamily="49" charset="-122"/>
                <a:ea typeface="黑体" panose="02010609060101010101" pitchFamily="49" charset="-122"/>
              </a:endParaRPr>
            </a:p>
          </p:txBody>
        </p:sp>
      </p:grpSp>
      <p:sp>
        <p:nvSpPr>
          <p:cNvPr id="59" name="内容占位符 2"/>
          <p:cNvSpPr txBox="1"/>
          <p:nvPr/>
        </p:nvSpPr>
        <p:spPr>
          <a:xfrm>
            <a:off x="4805680" y="1129665"/>
            <a:ext cx="3509010" cy="905510"/>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80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9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8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zh-CN" altLang="en-US" sz="2000" dirty="0">
                <a:latin typeface="黑体" panose="02010609060101010101" pitchFamily="49" charset="-122"/>
                <a:ea typeface="黑体" panose="02010609060101010101" pitchFamily="49" charset="-122"/>
              </a:rPr>
              <a:t>隐含层：</a:t>
            </a:r>
            <a:r>
              <a:rPr lang="en-US" altLang="zh-CN" sz="2000" dirty="0">
                <a:latin typeface="黑体" panose="02010609060101010101" pitchFamily="49" charset="-122"/>
                <a:ea typeface="黑体" panose="02010609060101010101" pitchFamily="49" charset="-122"/>
              </a:rPr>
              <a:t>h</a:t>
            </a:r>
            <a:r>
              <a:rPr lang="en-US" altLang="zh-CN" sz="2000" baseline="-25000" dirty="0">
                <a:latin typeface="黑体" panose="02010609060101010101" pitchFamily="49" charset="-122"/>
                <a:ea typeface="黑体" panose="02010609060101010101" pitchFamily="49" charset="-122"/>
              </a:rPr>
              <a:t>t</a:t>
            </a:r>
            <a:r>
              <a:rPr lang="en-US" altLang="zh-CN" sz="2000" dirty="0">
                <a:latin typeface="黑体" panose="02010609060101010101" pitchFamily="49" charset="-122"/>
                <a:ea typeface="黑体" panose="02010609060101010101" pitchFamily="49" charset="-122"/>
              </a:rPr>
              <a:t>=f(Wh</a:t>
            </a:r>
            <a:r>
              <a:rPr lang="en-US" altLang="zh-CN" sz="2000" baseline="-25000" dirty="0">
                <a:latin typeface="黑体" panose="02010609060101010101" pitchFamily="49" charset="-122"/>
                <a:ea typeface="黑体" panose="02010609060101010101" pitchFamily="49" charset="-122"/>
              </a:rPr>
              <a:t>t-1</a:t>
            </a:r>
            <a:r>
              <a:rPr lang="en-US" altLang="zh-CN" sz="2000" dirty="0">
                <a:latin typeface="黑体" panose="02010609060101010101" pitchFamily="49" charset="-122"/>
                <a:ea typeface="黑体" panose="02010609060101010101" pitchFamily="49" charset="-122"/>
              </a:rPr>
              <a:t>+Ux</a:t>
            </a:r>
            <a:r>
              <a:rPr lang="en-US" altLang="zh-CN" sz="2000" baseline="-25000" dirty="0">
                <a:latin typeface="黑体" panose="02010609060101010101" pitchFamily="49" charset="-122"/>
                <a:ea typeface="黑体" panose="02010609060101010101" pitchFamily="49" charset="-122"/>
              </a:rPr>
              <a:t>t</a:t>
            </a:r>
            <a:r>
              <a:rPr lang="en-US" altLang="zh-CN" sz="2000" dirty="0">
                <a:latin typeface="黑体" panose="02010609060101010101" pitchFamily="49" charset="-122"/>
                <a:ea typeface="黑体" panose="02010609060101010101" pitchFamily="49" charset="-122"/>
              </a:rPr>
              <a:t>+b</a:t>
            </a:r>
            <a:r>
              <a:rPr lang="en-US" altLang="zh-CN" sz="2000" baseline="-25000" dirty="0">
                <a:latin typeface="黑体" panose="02010609060101010101" pitchFamily="49" charset="-122"/>
                <a:ea typeface="黑体" panose="02010609060101010101" pitchFamily="49" charset="-122"/>
              </a:rPr>
              <a:t>h</a:t>
            </a:r>
            <a:r>
              <a:rPr lang="en-US" altLang="zh-CN"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lgn="l"/>
            <a:r>
              <a:rPr lang="zh-CN" altLang="en-US" sz="2000" dirty="0">
                <a:latin typeface="黑体" panose="02010609060101010101" pitchFamily="49" charset="-122"/>
                <a:ea typeface="黑体" panose="02010609060101010101" pitchFamily="49" charset="-122"/>
              </a:rPr>
              <a:t>输出层：</a:t>
            </a:r>
            <a:r>
              <a:rPr lang="en-US" altLang="zh-CN" sz="2000" dirty="0" err="1">
                <a:latin typeface="黑体" panose="02010609060101010101" pitchFamily="49" charset="-122"/>
                <a:ea typeface="黑体" panose="02010609060101010101" pitchFamily="49" charset="-122"/>
              </a:rPr>
              <a:t>o</a:t>
            </a:r>
            <a:r>
              <a:rPr lang="en-US" altLang="zh-CN" sz="2000" baseline="-25000" dirty="0" err="1">
                <a:latin typeface="黑体" panose="02010609060101010101" pitchFamily="49" charset="-122"/>
                <a:ea typeface="黑体" panose="02010609060101010101" pitchFamily="49" charset="-122"/>
              </a:rPr>
              <a:t>t</a:t>
            </a:r>
            <a:r>
              <a:rPr lang="en-US" altLang="zh-CN" sz="2000" dirty="0">
                <a:latin typeface="黑体" panose="02010609060101010101" pitchFamily="49" charset="-122"/>
                <a:ea typeface="黑体" panose="02010609060101010101" pitchFamily="49" charset="-122"/>
              </a:rPr>
              <a:t>=g(</a:t>
            </a:r>
            <a:r>
              <a:rPr lang="en-US" altLang="zh-CN" sz="2000" dirty="0" err="1">
                <a:latin typeface="黑体" panose="02010609060101010101" pitchFamily="49" charset="-122"/>
                <a:ea typeface="黑体" panose="02010609060101010101" pitchFamily="49" charset="-122"/>
              </a:rPr>
              <a:t>Vh</a:t>
            </a:r>
            <a:r>
              <a:rPr lang="en-US" altLang="zh-CN" sz="2000" baseline="-25000" dirty="0" err="1">
                <a:latin typeface="黑体" panose="02010609060101010101" pitchFamily="49" charset="-122"/>
                <a:ea typeface="黑体" panose="02010609060101010101" pitchFamily="49" charset="-122"/>
              </a:rPr>
              <a:t>t</a:t>
            </a:r>
            <a:r>
              <a:rPr lang="en-US" altLang="zh-CN" sz="2000" dirty="0" err="1">
                <a:latin typeface="黑体" panose="02010609060101010101" pitchFamily="49" charset="-122"/>
                <a:ea typeface="黑体" panose="02010609060101010101" pitchFamily="49" charset="-122"/>
              </a:rPr>
              <a:t>+b</a:t>
            </a:r>
            <a:r>
              <a:rPr lang="en-US" altLang="zh-CN" sz="2000" baseline="-25000" dirty="0" err="1">
                <a:latin typeface="黑体" panose="02010609060101010101" pitchFamily="49" charset="-122"/>
                <a:ea typeface="黑体" panose="02010609060101010101" pitchFamily="49" charset="-122"/>
              </a:rPr>
              <a:t>o</a:t>
            </a:r>
            <a:r>
              <a:rPr lang="en-US" altLang="zh-CN"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p:txBody>
      </p:sp>
      <p:sp>
        <p:nvSpPr>
          <p:cNvPr id="2" name="内容占位符 2"/>
          <p:cNvSpPr txBox="1"/>
          <p:nvPr/>
        </p:nvSpPr>
        <p:spPr>
          <a:xfrm>
            <a:off x="10795" y="3655060"/>
            <a:ext cx="981075" cy="39306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80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9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8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zh-CN" altLang="en-US" sz="2000" dirty="0">
              <a:latin typeface="黑体" panose="02010609060101010101" pitchFamily="49" charset="-122"/>
              <a:ea typeface="黑体" panose="02010609060101010101" pitchFamily="49" charset="-122"/>
            </a:endParaRPr>
          </a:p>
        </p:txBody>
      </p:sp>
      <p:sp>
        <p:nvSpPr>
          <p:cNvPr id="60" name="内容占位符 2"/>
          <p:cNvSpPr txBox="1"/>
          <p:nvPr/>
        </p:nvSpPr>
        <p:spPr>
          <a:xfrm>
            <a:off x="297815" y="1172210"/>
            <a:ext cx="3559810" cy="1057275"/>
          </a:xfrm>
          <a:prstGeom prst="rect">
            <a:avLst/>
          </a:prstGeom>
        </p:spPr>
        <p:txBody>
          <a:bodyPr vert="horz" lIns="91440" tIns="45720" rIns="91440" bIns="45720" rtlCol="0"/>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80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9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8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r>
              <a:rPr lang="en-US" altLang="zh-CN" dirty="0">
                <a:latin typeface="黑体" panose="02010609060101010101" pitchFamily="49" charset="-122"/>
                <a:ea typeface="黑体" panose="02010609060101010101" pitchFamily="49" charset="-122"/>
                <a:sym typeface="+mn-ea"/>
              </a:rPr>
              <a:t>x</a:t>
            </a:r>
            <a:r>
              <a:rPr lang="zh-CN" altLang="en-US" dirty="0">
                <a:latin typeface="黑体" panose="02010609060101010101" pitchFamily="49" charset="-122"/>
                <a:ea typeface="黑体" panose="02010609060101010101" pitchFamily="49" charset="-122"/>
                <a:sym typeface="+mn-ea"/>
              </a:rPr>
              <a:t>输入层</a:t>
            </a:r>
            <a:endParaRPr lang="zh-CN" altLang="en-US" dirty="0">
              <a:latin typeface="黑体" panose="02010609060101010101" pitchFamily="49" charset="-122"/>
              <a:ea typeface="黑体" panose="02010609060101010101" pitchFamily="49" charset="-122"/>
              <a:sym typeface="+mn-ea"/>
            </a:endParaRPr>
          </a:p>
          <a:p>
            <a:pPr algn="l"/>
            <a:r>
              <a:rPr lang="en-US" altLang="zh-CN" dirty="0">
                <a:latin typeface="黑体" panose="02010609060101010101" pitchFamily="49" charset="-122"/>
                <a:ea typeface="黑体" panose="02010609060101010101" pitchFamily="49" charset="-122"/>
                <a:sym typeface="+mn-ea"/>
              </a:rPr>
              <a:t>h</a:t>
            </a:r>
            <a:r>
              <a:rPr lang="zh-CN" altLang="en-US" dirty="0">
                <a:latin typeface="黑体" panose="02010609060101010101" pitchFamily="49" charset="-122"/>
                <a:ea typeface="黑体" panose="02010609060101010101" pitchFamily="49" charset="-122"/>
                <a:sym typeface="+mn-ea"/>
              </a:rPr>
              <a:t>隐藏层，代表神经网络的</a:t>
            </a:r>
            <a:r>
              <a:rPr lang="en-US" altLang="zh-CN" dirty="0">
                <a:latin typeface="黑体" panose="02010609060101010101" pitchFamily="49" charset="-122"/>
                <a:ea typeface="黑体" panose="02010609060101010101" pitchFamily="49" charset="-122"/>
                <a:sym typeface="+mn-ea"/>
              </a:rPr>
              <a:t>“</a:t>
            </a:r>
            <a:r>
              <a:rPr lang="zh-CN" altLang="en-US" dirty="0">
                <a:latin typeface="黑体" panose="02010609060101010101" pitchFamily="49" charset="-122"/>
                <a:ea typeface="黑体" panose="02010609060101010101" pitchFamily="49" charset="-122"/>
                <a:sym typeface="+mn-ea"/>
              </a:rPr>
              <a:t>记忆</a:t>
            </a:r>
            <a:r>
              <a:rPr lang="en-US" altLang="zh-CN" dirty="0">
                <a:latin typeface="黑体" panose="02010609060101010101" pitchFamily="49" charset="-122"/>
                <a:ea typeface="黑体" panose="02010609060101010101" pitchFamily="49" charset="-122"/>
                <a:sym typeface="+mn-ea"/>
              </a:rPr>
              <a:t>”</a:t>
            </a:r>
            <a:endParaRPr lang="zh-CN" altLang="en-US" dirty="0">
              <a:latin typeface="黑体" panose="02010609060101010101" pitchFamily="49" charset="-122"/>
              <a:ea typeface="黑体" panose="02010609060101010101" pitchFamily="49" charset="-122"/>
            </a:endParaRPr>
          </a:p>
          <a:p>
            <a:pPr algn="l"/>
            <a:r>
              <a:rPr lang="en-US" altLang="zh-CN" dirty="0">
                <a:latin typeface="黑体" panose="02010609060101010101" pitchFamily="49" charset="-122"/>
                <a:ea typeface="黑体" panose="02010609060101010101" pitchFamily="49" charset="-122"/>
              </a:rPr>
              <a:t>o</a:t>
            </a:r>
            <a:r>
              <a:rPr lang="zh-CN" altLang="en-US" dirty="0">
                <a:latin typeface="黑体" panose="02010609060101010101" pitchFamily="49" charset="-122"/>
                <a:ea typeface="黑体" panose="02010609060101010101" pitchFamily="49" charset="-122"/>
              </a:rPr>
              <a:t>输</a:t>
            </a:r>
            <a:r>
              <a:rPr lang="zh-CN" altLang="en-US" dirty="0">
                <a:latin typeface="黑体" panose="02010609060101010101" pitchFamily="49" charset="-122"/>
                <a:ea typeface="黑体" panose="02010609060101010101" pitchFamily="49" charset="-122"/>
              </a:rPr>
              <a:t>出层</a:t>
            </a:r>
            <a:endParaRPr lang="zh-CN" altLang="en-US" dirty="0">
              <a:latin typeface="黑体" panose="02010609060101010101" pitchFamily="49" charset="-122"/>
              <a:ea typeface="黑体" panose="02010609060101010101" pitchFamily="49" charset="-122"/>
            </a:endParaRPr>
          </a:p>
          <a:p>
            <a:pPr algn="l"/>
            <a:r>
              <a:rPr lang="en-US" altLang="zh-CN" dirty="0">
                <a:latin typeface="黑体" panose="02010609060101010101" pitchFamily="49" charset="-122"/>
                <a:ea typeface="黑体" panose="02010609060101010101" pitchFamily="49" charset="-122"/>
              </a:rPr>
              <a:t>U,V,W</a:t>
            </a:r>
            <a:r>
              <a:rPr lang="zh-CN" altLang="en-US"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参数</a:t>
            </a:r>
            <a:endParaRPr lang="zh-CN" altLang="en-US" dirty="0">
              <a:latin typeface="黑体" panose="02010609060101010101" pitchFamily="49" charset="-122"/>
              <a:ea typeface="黑体" panose="02010609060101010101" pitchFamily="49" charset="-122"/>
            </a:endParaRPr>
          </a:p>
        </p:txBody>
      </p:sp>
      <p:sp>
        <p:nvSpPr>
          <p:cNvPr id="61" name="内容占位符 2"/>
          <p:cNvSpPr txBox="1"/>
          <p:nvPr/>
        </p:nvSpPr>
        <p:spPr>
          <a:xfrm>
            <a:off x="-5715" y="2037715"/>
            <a:ext cx="981075" cy="393065"/>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80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9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835"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endParaRPr lang="zh-CN" altLang="en-US" sz="20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0"/>
                                        <p:tgtEl>
                                          <p:spTgt spid="59"/>
                                        </p:tgtEl>
                                      </p:cBhvr>
                                    </p:animEffect>
                                    <p:anim calcmode="lin" valueType="num">
                                      <p:cBhvr>
                                        <p:cTn id="18" dur="1000" fill="hold"/>
                                        <p:tgtEl>
                                          <p:spTgt spid="59"/>
                                        </p:tgtEl>
                                        <p:attrNameLst>
                                          <p:attrName>ppt_x</p:attrName>
                                        </p:attrNameLst>
                                      </p:cBhvr>
                                      <p:tavLst>
                                        <p:tav tm="0">
                                          <p:val>
                                            <p:strVal val="#ppt_x"/>
                                          </p:val>
                                        </p:tav>
                                        <p:tav tm="100000">
                                          <p:val>
                                            <p:strVal val="#ppt_x"/>
                                          </p:val>
                                        </p:tav>
                                      </p:tavLst>
                                    </p:anim>
                                    <p:anim calcmode="lin" valueType="num">
                                      <p:cBhvr>
                                        <p:cTn id="1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普通</a:t>
            </a:r>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RNN</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的不足</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8" name="文本框 7"/>
              <p:cNvSpPr txBox="1"/>
              <p:nvPr/>
            </p:nvSpPr>
            <p:spPr>
              <a:xfrm>
                <a:off x="214739" y="2132567"/>
                <a:ext cx="4746605" cy="3143885"/>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由于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smtClean="0">
                    <a:latin typeface="黑体" panose="02010609060101010101" pitchFamily="49" charset="-122"/>
                    <a:ea typeface="黑体" panose="02010609060101010101" pitchFamily="49" charset="-122"/>
                  </a:rPr>
                  <a:t>的在时间轴上展开，层</a:t>
                </a:r>
                <a:r>
                  <a:rPr lang="zh-CN" altLang="en-US" dirty="0">
                    <a:latin typeface="黑体" panose="02010609060101010101" pitchFamily="49" charset="-122"/>
                    <a:ea typeface="黑体" panose="02010609060101010101" pitchFamily="49" charset="-122"/>
                  </a:rPr>
                  <a:t>数一般比较</a:t>
                </a:r>
                <a:r>
                  <a:rPr lang="zh-CN" altLang="en-US" dirty="0" smtClean="0">
                    <a:latin typeface="黑体" panose="02010609060101010101" pitchFamily="49" charset="-122"/>
                    <a:ea typeface="黑体" panose="02010609060101010101" pitchFamily="49" charset="-122"/>
                  </a:rPr>
                  <a:t>多。</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a:latin typeface="黑体" panose="02010609060101010101" pitchFamily="49" charset="-122"/>
                    <a:ea typeface="黑体" panose="02010609060101010101" pitchFamily="49" charset="-122"/>
                  </a:rPr>
                  <a:t>的梯度算法中，会出现权值</a:t>
                </a:r>
                <a:r>
                  <a:rPr lang="en-US" altLang="zh-CN" dirty="0">
                    <a:latin typeface="黑体" panose="02010609060101010101" pitchFamily="49" charset="-122"/>
                    <a:ea typeface="黑体" panose="02010609060101010101" pitchFamily="49" charset="-122"/>
                  </a:rPr>
                  <a:t>W</a:t>
                </a:r>
                <a:r>
                  <a:rPr lang="zh-CN" altLang="en-US" dirty="0">
                    <a:latin typeface="黑体" panose="02010609060101010101" pitchFamily="49" charset="-122"/>
                    <a:ea typeface="黑体" panose="02010609060101010101" pitchFamily="49" charset="-122"/>
                  </a:rPr>
                  <a:t>和激活函数的导数</a:t>
                </a:r>
                <a14:m>
                  <m:oMath xmlns:m="http://schemas.openxmlformats.org/officeDocument/2006/math">
                    <m:sSup>
                      <m:sSupPr>
                        <m:ctrlPr>
                          <a:rPr lang="en-US" altLang="zh-CN" sz="2000" dirty="0">
                            <a:latin typeface="Times New Roman" panose="02020603050405020304" pitchFamily="18" charset="0"/>
                            <a:ea typeface="黑体" panose="02010609060101010101" pitchFamily="49" charset="-122"/>
                            <a:cs typeface="Times New Roman" panose="02020603050405020304" pitchFamily="18" charset="0"/>
                          </a:rPr>
                        </m:ctrlPr>
                      </m:sSupPr>
                      <m:e>
                        <m:r>
                          <a:rPr lang="en-US" altLang="zh-CN" sz="2000" dirty="0">
                            <a:latin typeface="Times New Roman" panose="02020603050405020304" pitchFamily="18" charset="0"/>
                            <a:ea typeface="黑体" panose="02010609060101010101" pitchFamily="49" charset="-122"/>
                            <a:cs typeface="Times New Roman" panose="02020603050405020304" pitchFamily="18" charset="0"/>
                          </a:rPr>
                          <m:t>𝑓</m:t>
                        </m:r>
                      </m:e>
                      <m:sup>
                        <m:r>
                          <a:rPr lang="en-US" altLang="zh-CN" sz="2000" dirty="0">
                            <a:latin typeface="Times New Roman" panose="02020603050405020304" pitchFamily="18" charset="0"/>
                            <a:ea typeface="黑体" panose="02010609060101010101" pitchFamily="49" charset="-122"/>
                            <a:cs typeface="Times New Roman" panose="02020603050405020304" pitchFamily="18" charset="0"/>
                          </a:rPr>
                          <m:t>′</m:t>
                        </m:r>
                      </m:sup>
                    </m:sSup>
                  </m:oMath>
                </a14:m>
                <a:r>
                  <a:rPr lang="zh-CN" altLang="en-US" dirty="0">
                    <a:latin typeface="黑体" panose="02010609060101010101" pitchFamily="49" charset="-122"/>
                    <a:ea typeface="黑体" panose="02010609060101010101" pitchFamily="49" charset="-122"/>
                  </a:rPr>
                  <a:t>连乘的情况。</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所以当</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W</a:t>
                </a:r>
                <a:r>
                  <a:rPr lang="zh-CN" altLang="en-US" dirty="0">
                    <a:latin typeface="黑体" panose="02010609060101010101" pitchFamily="49" charset="-122"/>
                    <a:ea typeface="黑体" panose="02010609060101010101" pitchFamily="49" charset="-122"/>
                  </a:rPr>
                  <a:t>不太大时，</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W</a:t>
                </a:r>
                <a14:m>
                  <m:oMath xmlns:m="http://schemas.openxmlformats.org/officeDocument/2006/math">
                    <m:sSup>
                      <m:sSupPr>
                        <m:ctrlPr>
                          <a:rPr lang="en-US" altLang="zh-CN" sz="2000" dirty="0">
                            <a:latin typeface="Times New Roman" panose="02020603050405020304" pitchFamily="18" charset="0"/>
                            <a:ea typeface="黑体" panose="02010609060101010101" pitchFamily="49" charset="-122"/>
                            <a:cs typeface="Times New Roman" panose="02020603050405020304" pitchFamily="18" charset="0"/>
                          </a:rPr>
                        </m:ctrlPr>
                      </m:sSupPr>
                      <m:e>
                        <m:r>
                          <a:rPr lang="en-US" altLang="zh-CN" sz="2000" dirty="0">
                            <a:latin typeface="Times New Roman" panose="02020603050405020304" pitchFamily="18" charset="0"/>
                            <a:ea typeface="黑体" panose="02010609060101010101" pitchFamily="49" charset="-122"/>
                            <a:cs typeface="Times New Roman" panose="02020603050405020304" pitchFamily="18" charset="0"/>
                          </a:rPr>
                          <m:t>𝑓</m:t>
                        </m:r>
                      </m:e>
                      <m:sup>
                        <m:r>
                          <a:rPr lang="en-US" altLang="zh-CN" sz="2000" dirty="0">
                            <a:latin typeface="Times New Roman" panose="02020603050405020304" pitchFamily="18" charset="0"/>
                            <a:ea typeface="黑体" panose="02010609060101010101" pitchFamily="49" charset="-122"/>
                            <a:cs typeface="Times New Roman" panose="02020603050405020304" pitchFamily="18" charset="0"/>
                          </a:rPr>
                          <m:t>′</m:t>
                        </m:r>
                      </m:sup>
                    </m:sSup>
                  </m:oMath>
                </a14:m>
                <a:r>
                  <a:rPr lang="zh-CN" altLang="en-US" dirty="0">
                    <a:latin typeface="黑体" panose="02010609060101010101" pitchFamily="49" charset="-122"/>
                    <a:ea typeface="黑体" panose="02010609060101010101" pitchFamily="49" charset="-122"/>
                  </a:rPr>
                  <a:t>中</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𝑓</m:t>
                        </m:r>
                      </m:e>
                      <m:sup>
                        <m:r>
                          <a:rPr lang="en-US" altLang="zh-CN" i="1">
                            <a:latin typeface="Cambria Math" panose="02040503050406030204" pitchFamily="18" charset="0"/>
                          </a:rPr>
                          <m:t>′</m:t>
                        </m:r>
                      </m:sup>
                    </m:sSup>
                  </m:oMath>
                </a14:m>
                <a:r>
                  <a:rPr lang="zh-CN" altLang="en-US" dirty="0">
                    <a:latin typeface="黑体" panose="02010609060101010101" pitchFamily="49" charset="-122"/>
                    <a:ea typeface="黑体" panose="02010609060101010101" pitchFamily="49" charset="-122"/>
                  </a:rPr>
                  <a:t>连乘会使梯度接近于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dirty="0">
                    <a:latin typeface="黑体" panose="02010609060101010101" pitchFamily="49" charset="-122"/>
                    <a:ea typeface="黑体" panose="02010609060101010101" pitchFamily="49" charset="-122"/>
                  </a:rPr>
                  <a:t>，出现梯度消失；当</a:t>
                </a:r>
                <a:r>
                  <a:rPr lang="en-US" altLang="zh-CN" dirty="0">
                    <a:latin typeface="黑体" panose="02010609060101010101" pitchFamily="49" charset="-122"/>
                    <a:ea typeface="黑体" panose="02010609060101010101" pitchFamily="49" charset="-122"/>
                  </a:rPr>
                  <a:t>W</a:t>
                </a:r>
                <a:r>
                  <a:rPr lang="zh-CN" altLang="en-US" dirty="0">
                    <a:latin typeface="黑体" panose="02010609060101010101" pitchFamily="49" charset="-122"/>
                    <a:ea typeface="黑体" panose="02010609060101010101" pitchFamily="49" charset="-122"/>
                  </a:rPr>
                  <a:t>很大时，</a:t>
                </a:r>
                <a:r>
                  <a:rPr lang="en-US" altLang="zh-CN"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W</a:t>
                </a:r>
                <a14:m>
                  <m:oMath xmlns:m="http://schemas.openxmlformats.org/officeDocument/2006/math">
                    <m:sSup>
                      <m:sSupPr>
                        <m:ctrlPr>
                          <a:rPr lang="en-US" altLang="zh-CN" sz="2000" dirty="0">
                            <a:latin typeface="Times New Roman" panose="02020603050405020304" pitchFamily="18" charset="0"/>
                            <a:ea typeface="黑体" panose="02010609060101010101" pitchFamily="49" charset="-122"/>
                            <a:cs typeface="Times New Roman" panose="02020603050405020304" pitchFamily="18" charset="0"/>
                          </a:rPr>
                        </m:ctrlPr>
                      </m:sSupPr>
                      <m:e>
                        <m:r>
                          <a:rPr lang="en-US" altLang="zh-CN" sz="2000" dirty="0">
                            <a:latin typeface="Times New Roman" panose="02020603050405020304" pitchFamily="18" charset="0"/>
                            <a:ea typeface="黑体" panose="02010609060101010101" pitchFamily="49" charset="-122"/>
                            <a:cs typeface="Times New Roman" panose="02020603050405020304" pitchFamily="18" charset="0"/>
                          </a:rPr>
                          <m:t>𝑓</m:t>
                        </m:r>
                      </m:e>
                      <m:sup>
                        <m:r>
                          <a:rPr lang="en-US" altLang="zh-CN" sz="2000" dirty="0">
                            <a:latin typeface="Times New Roman" panose="02020603050405020304" pitchFamily="18" charset="0"/>
                            <a:ea typeface="黑体" panose="02010609060101010101" pitchFamily="49" charset="-122"/>
                            <a:cs typeface="Times New Roman" panose="02020603050405020304" pitchFamily="18" charset="0"/>
                          </a:rPr>
                          <m:t>′</m:t>
                        </m:r>
                      </m:sup>
                    </m:sSup>
                  </m:oMath>
                </a14:m>
                <a:r>
                  <a:rPr lang="zh-CN" altLang="en-US" dirty="0">
                    <a:latin typeface="黑体" panose="02010609060101010101" pitchFamily="49" charset="-122"/>
                    <a:ea typeface="黑体" panose="02010609060101010101" pitchFamily="49" charset="-122"/>
                  </a:rPr>
                  <a:t>连乘会使梯度接近于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latin typeface="黑体" panose="02010609060101010101" pitchFamily="49" charset="-122"/>
                    <a:ea typeface="黑体" panose="02010609060101010101" pitchFamily="49" charset="-122"/>
                  </a:rPr>
                  <a:t>，出现梯度爆炸。</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mc:Choice>
        <mc:Fallback>
          <p:sp>
            <p:nvSpPr>
              <p:cNvPr id="8" name="文本框 7"/>
              <p:cNvSpPr txBox="1">
                <a:spLocks noRot="1" noChangeAspect="1" noMove="1" noResize="1" noEditPoints="1" noAdjustHandles="1" noChangeArrowheads="1" noChangeShapeType="1" noTextEdit="1"/>
              </p:cNvSpPr>
              <p:nvPr/>
            </p:nvSpPr>
            <p:spPr>
              <a:xfrm>
                <a:off x="214739" y="2132567"/>
                <a:ext cx="4746605" cy="3143885"/>
              </a:xfrm>
              <a:prstGeom prst="rect">
                <a:avLst/>
              </a:prstGeom>
              <a:blipFill rotWithShape="1">
                <a:blip r:embed="rId1"/>
                <a:stretch>
                  <a:fillRect l="-2" t="-8" r="2" b="8"/>
                </a:stretch>
              </a:blipFill>
            </p:spPr>
            <p:txBody>
              <a:bodyPr/>
              <a:lstStyle/>
              <a:p>
                <a:r>
                  <a:rPr lang="zh-CN" altLang="en-US">
                    <a:noFill/>
                  </a:rPr>
                  <a:t> </a:t>
                </a:r>
              </a:p>
            </p:txBody>
          </p:sp>
        </mc:Fallback>
      </mc:AlternateContent>
      <p:sp>
        <p:nvSpPr>
          <p:cNvPr id="10" name="矩形 9"/>
          <p:cNvSpPr/>
          <p:nvPr/>
        </p:nvSpPr>
        <p:spPr>
          <a:xfrm>
            <a:off x="406509" y="1327810"/>
            <a:ext cx="3892412" cy="584775"/>
          </a:xfrm>
          <a:prstGeom prst="rect">
            <a:avLst/>
          </a:prstGeom>
        </p:spPr>
        <p:txBody>
          <a:bodyPr wrap="none">
            <a:spAutoFit/>
          </a:bodyPr>
          <a:lstStyle/>
          <a:p>
            <a:r>
              <a:rPr lang="zh-CN" altLang="en-US" sz="32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a:t>
            </a:r>
            <a:r>
              <a:rPr lang="zh-CN" altLang="en-US" sz="32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消失与梯度爆炸</a:t>
            </a:r>
            <a:endParaRPr lang="zh-CN" altLang="en-US" sz="3200" dirty="0">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745" y="741917"/>
            <a:ext cx="3930650" cy="162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本框 10"/>
          <p:cNvSpPr txBox="1"/>
          <p:nvPr/>
        </p:nvSpPr>
        <p:spPr>
          <a:xfrm>
            <a:off x="5292653" y="4594833"/>
            <a:ext cx="3512742" cy="338554"/>
          </a:xfrm>
          <a:prstGeom prst="rect">
            <a:avLst/>
          </a:prstGeom>
          <a:noFill/>
        </p:spPr>
        <p:txBody>
          <a:bodyPr wrap="square" rtlCol="0">
            <a:spAutoFit/>
          </a:bodyPr>
          <a:lstStyle/>
          <a:p>
            <a:r>
              <a:rPr lang="en-US" altLang="zh-CN" sz="1600" dirty="0" err="1" smtClean="0">
                <a:latin typeface="黑体" panose="02010609060101010101" pitchFamily="49" charset="-122"/>
                <a:ea typeface="黑体" panose="02010609060101010101" pitchFamily="49" charset="-122"/>
              </a:rPr>
              <a:t>tanh</a:t>
            </a:r>
            <a:r>
              <a:rPr lang="zh-CN" altLang="en-US" sz="1600" dirty="0" smtClean="0">
                <a:latin typeface="黑体" panose="02010609060101010101" pitchFamily="49" charset="-122"/>
                <a:ea typeface="黑体" panose="02010609060101010101" pitchFamily="49" charset="-122"/>
              </a:rPr>
              <a:t>的</a:t>
            </a:r>
            <a:r>
              <a:rPr lang="zh-CN" altLang="en-US" sz="1600" dirty="0">
                <a:latin typeface="黑体" panose="02010609060101010101" pitchFamily="49" charset="-122"/>
                <a:ea typeface="黑体" panose="02010609060101010101" pitchFamily="49" charset="-122"/>
              </a:rPr>
              <a:t>函数（红色）与导数（绿色）</a:t>
            </a:r>
            <a:endParaRPr lang="en-US" altLang="zh-CN" sz="1600" dirty="0">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3"/>
          <a:stretch>
            <a:fillRect/>
          </a:stretch>
        </p:blipFill>
        <p:spPr>
          <a:xfrm>
            <a:off x="5696284" y="2492443"/>
            <a:ext cx="2550407" cy="19735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6" y="442311"/>
            <a:ext cx="4798729" cy="46037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普通</a:t>
            </a:r>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RNN</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的不足</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452755" y="1705610"/>
            <a:ext cx="8301990" cy="2953385"/>
          </a:xfrm>
          <a:prstGeom prst="rect">
            <a:avLst/>
          </a:prstGeom>
          <a:noFill/>
        </p:spPr>
        <p:txBody>
          <a:bodyPr wrap="square" rtlCol="0">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a:latin typeface="黑体" panose="02010609060101010101" pitchFamily="49" charset="-122"/>
                <a:ea typeface="黑体" panose="02010609060101010101" pitchFamily="49" charset="-122"/>
              </a:rPr>
              <a:t>可以将之前处理的信息与当前节点联系起来，所以它可以处理序列问题</a:t>
            </a:r>
            <a:endParaRPr lang="en-US" altLang="zh-CN"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但是</a:t>
            </a:r>
            <a:r>
              <a:rPr lang="zh-CN" altLang="en-US" dirty="0">
                <a:latin typeface="黑体" panose="02010609060101010101" pitchFamily="49" charset="-122"/>
                <a:ea typeface="黑体" panose="02010609060101010101" pitchFamily="49" charset="-122"/>
              </a:rPr>
              <a:t>当序列过长时</a:t>
            </a:r>
            <a:r>
              <a:rPr lang="zh-CN" altLang="en-US" dirty="0" smtClean="0">
                <a:latin typeface="黑体" panose="02010609060101010101" pitchFamily="49" charset="-122"/>
                <a:ea typeface="黑体" panose="02010609060101010101" pitchFamily="49" charset="-122"/>
              </a:rPr>
              <a:t>，由于梯度消失和梯度爆炸问题，</a:t>
            </a:r>
            <a:r>
              <a:rPr lang="zh-CN" altLang="en-US" dirty="0">
                <a:latin typeface="黑体" panose="02010609060101010101" pitchFamily="49" charset="-122"/>
                <a:ea typeface="黑体" panose="02010609060101010101" pitchFamily="49" charset="-122"/>
              </a:rPr>
              <a:t>对于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t</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时刻来说，它产生的梯度在时间轴上向历史传播几层之后就消失了，根本就无法影响太遥远的过去</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“所有历史”</a:t>
            </a:r>
            <a:r>
              <a:rPr lang="zh-CN" altLang="en-US" dirty="0">
                <a:latin typeface="黑体" panose="02010609060101010101" pitchFamily="49" charset="-122"/>
                <a:ea typeface="黑体" panose="02010609060101010101" pitchFamily="49" charset="-122"/>
              </a:rPr>
              <a:t>共同作用只是理想的情况，在实际中，这种影响也就只能维持若干个时间戳</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a:latin typeface="黑体" panose="02010609060101010101" pitchFamily="49" charset="-122"/>
                <a:ea typeface="黑体" panose="02010609060101010101" pitchFamily="49" charset="-122"/>
              </a:rPr>
              <a:t>会忘记很久以前出现的信息，而只能记住近期出现的信息，所以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a:latin typeface="黑体" panose="02010609060101010101" pitchFamily="49" charset="-122"/>
                <a:ea typeface="黑体" panose="02010609060101010101" pitchFamily="49" charset="-122"/>
              </a:rPr>
              <a:t>很难有效处理长文本。</a:t>
            </a:r>
            <a:endParaRPr lang="en-US" altLang="zh-CN" dirty="0">
              <a:latin typeface="黑体" panose="02010609060101010101" pitchFamily="49" charset="-122"/>
              <a:ea typeface="黑体" panose="02010609060101010101" pitchFamily="49" charset="-122"/>
            </a:endParaRPr>
          </a:p>
        </p:txBody>
      </p:sp>
      <p:sp>
        <p:nvSpPr>
          <p:cNvPr id="9" name="矩形 8"/>
          <p:cNvSpPr/>
          <p:nvPr/>
        </p:nvSpPr>
        <p:spPr>
          <a:xfrm>
            <a:off x="477137" y="1011616"/>
            <a:ext cx="3068469" cy="584775"/>
          </a:xfrm>
          <a:prstGeom prst="rect">
            <a:avLst/>
          </a:prstGeom>
        </p:spPr>
        <p:txBody>
          <a:bodyPr wrap="none">
            <a:spAutoFit/>
          </a:bodyPr>
          <a:lstStyle/>
          <a:p>
            <a:r>
              <a:rPr lang="zh-CN" altLang="en-US" sz="32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长距离依赖问题</a:t>
            </a:r>
            <a:endParaRPr lang="zh-CN" altLang="en-US" sz="32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6" y="442311"/>
            <a:ext cx="4798729" cy="461665"/>
          </a:xfrm>
          <a:prstGeom prst="rect">
            <a:avLst/>
          </a:prstGeom>
          <a:noFill/>
        </p:spPr>
        <p:txBody>
          <a:bodyPr wrap="square" rtlCol="0">
            <a:spAutoFit/>
          </a:bodyPr>
          <a:lstStyle/>
          <a:p>
            <a:r>
              <a:rPr lang="zh-CN" altLang="en-US"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解决之道</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477137" y="1215581"/>
            <a:ext cx="7624106" cy="953135"/>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梯度爆炸不是</a:t>
            </a:r>
            <a:r>
              <a:rPr lang="zh-CN" altLang="en-US" dirty="0">
                <a:latin typeface="黑体" panose="02010609060101010101" pitchFamily="49" charset="-122"/>
                <a:ea typeface="黑体" panose="02010609060101010101" pitchFamily="49" charset="-122"/>
              </a:rPr>
              <a:t>个严重的问题，一般靠裁剪后的优化算法即可解决，比如</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梯度修剪</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(gradient clipping),</a:t>
            </a:r>
            <a:r>
              <a:rPr lang="zh-CN" altLang="en-US" dirty="0">
                <a:latin typeface="黑体" panose="02010609060101010101" pitchFamily="49" charset="-122"/>
                <a:ea typeface="黑体" panose="02010609060101010101" pitchFamily="49" charset="-122"/>
              </a:rPr>
              <a:t>如果梯度的范数大于某个给定值，将梯度同比收缩）</a:t>
            </a:r>
            <a:endParaRPr lang="zh-CN" altLang="en-US" dirty="0">
              <a:latin typeface="黑体" panose="02010609060101010101" pitchFamily="49" charset="-122"/>
              <a:ea typeface="黑体" panose="02010609060101010101" pitchFamily="49" charset="-122"/>
            </a:endParaRPr>
          </a:p>
        </p:txBody>
      </p:sp>
      <p:sp>
        <p:nvSpPr>
          <p:cNvPr id="10" name="文本框 7"/>
          <p:cNvSpPr txBox="1"/>
          <p:nvPr/>
        </p:nvSpPr>
        <p:spPr>
          <a:xfrm>
            <a:off x="477137" y="2245702"/>
            <a:ext cx="7624106" cy="675640"/>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通过</a:t>
            </a:r>
            <a:r>
              <a:rPr lang="en-US" altLang="zh-CN"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b="1" dirty="0" smtClean="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b="1" dirty="0">
                <a:solidFill>
                  <a:schemeClr val="accent1"/>
                </a:solidFill>
                <a:latin typeface="Times New Roman" panose="02020603050405020304" pitchFamily="18" charset="0"/>
                <a:cs typeface="Times New Roman" panose="02020603050405020304" pitchFamily="18" charset="0"/>
              </a:rPr>
              <a:t>Long Short-Term </a:t>
            </a:r>
            <a:r>
              <a:rPr lang="en-US" altLang="zh-CN" b="1" dirty="0" smtClean="0">
                <a:solidFill>
                  <a:schemeClr val="accent1"/>
                </a:solidFill>
                <a:latin typeface="Times New Roman" panose="02020603050405020304" pitchFamily="18" charset="0"/>
                <a:cs typeface="Times New Roman" panose="02020603050405020304" pitchFamily="18" charset="0"/>
              </a:rPr>
              <a:t>Memory </a:t>
            </a:r>
            <a:r>
              <a:rPr lang="zh-CN" altLang="en-US" b="1" dirty="0" smtClean="0">
                <a:solidFill>
                  <a:srgbClr val="C00000"/>
                </a:solidFill>
                <a:latin typeface="黑体" panose="02010609060101010101" pitchFamily="49" charset="-122"/>
                <a:ea typeface="黑体" panose="02010609060101010101" pitchFamily="49" charset="-122"/>
              </a:rPr>
              <a:t>长短时记忆网络</a:t>
            </a:r>
            <a:r>
              <a:rPr lang="zh-CN" altLang="en-US" b="1" dirty="0" smtClean="0">
                <a:solidFill>
                  <a:srgbClr val="C00000"/>
                </a:solidFill>
                <a:latin typeface="Times New Roman" panose="02020603050405020304" pitchFamily="18" charset="0"/>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改进</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smtClean="0">
                <a:latin typeface="黑体" panose="02010609060101010101" pitchFamily="49" charset="-122"/>
                <a:ea typeface="黑体" panose="02010609060101010101" pitchFamily="49" charset="-122"/>
              </a:rPr>
              <a:t>结构，消除梯度</a:t>
            </a:r>
            <a:r>
              <a:rPr lang="zh-CN" altLang="en-US" dirty="0">
                <a:latin typeface="黑体" panose="02010609060101010101" pitchFamily="49" charset="-122"/>
                <a:ea typeface="黑体" panose="02010609060101010101" pitchFamily="49" charset="-122"/>
              </a:rPr>
              <a:t>消失</a:t>
            </a:r>
            <a:endParaRPr lang="zh-CN" altLang="en-US"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sp>
        <p:nvSpPr>
          <p:cNvPr id="4" name="TextBox 1"/>
          <p:cNvSpPr txBox="1"/>
          <p:nvPr/>
        </p:nvSpPr>
        <p:spPr>
          <a:xfrm>
            <a:off x="1292860" y="2019935"/>
            <a:ext cx="4210050" cy="645160"/>
          </a:xfrm>
          <a:prstGeom prst="rect">
            <a:avLst/>
          </a:prstGeom>
          <a:noFill/>
        </p:spPr>
        <p:txBody>
          <a:bodyPr wrap="square" rtlCol="0">
            <a:spAutoFit/>
          </a:bodyPr>
          <a:lstStyle/>
          <a:p>
            <a:pPr algn="ctr"/>
            <a:r>
              <a:rPr lang="en-US" altLang="zh-CN"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36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网络结构</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zh-CN" altLang="en-US"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普通</a:t>
            </a:r>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RNN</a:t>
            </a:r>
            <a:r>
              <a:rPr lang="zh-CN" altLang="en-US"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基本结构</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708638" y="1283394"/>
            <a:ext cx="7524701" cy="39878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传统</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a:latin typeface="黑体" panose="02010609060101010101" pitchFamily="49" charset="-122"/>
                <a:ea typeface="黑体" panose="02010609060101010101" pitchFamily="49" charset="-122"/>
              </a:rPr>
              <a:t>每一步的隐藏单元只是执行一个简单的</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tanh</a:t>
            </a:r>
            <a:r>
              <a:rPr lang="zh-CN" altLang="en-US" dirty="0">
                <a:latin typeface="黑体" panose="02010609060101010101" pitchFamily="49" charset="-122"/>
                <a:ea typeface="黑体" panose="02010609060101010101" pitchFamily="49" charset="-122"/>
              </a:rPr>
              <a:t>或</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ReLU</a:t>
            </a:r>
            <a:r>
              <a:rPr lang="zh-CN" altLang="en-US" dirty="0" smtClean="0">
                <a:latin typeface="黑体" panose="02010609060101010101" pitchFamily="49" charset="-122"/>
                <a:ea typeface="黑体" panose="02010609060101010101" pitchFamily="49" charset="-122"/>
              </a:rPr>
              <a:t>操作。</a:t>
            </a:r>
            <a:endParaRPr lang="en-US" altLang="zh-CN" dirty="0">
              <a:latin typeface="黑体" panose="02010609060101010101" pitchFamily="49" charset="-122"/>
              <a:ea typeface="黑体" panose="02010609060101010101" pitchFamily="49" charset="-122"/>
            </a:endParaRPr>
          </a:p>
        </p:txBody>
      </p:sp>
      <p:pic>
        <p:nvPicPr>
          <p:cNvPr id="2050" name="Picture 2" descr="ä¼ ç»RNNæ¯ä¸ªæ¨¡åååªæ¯ä¸ä¸ªç®åçtanhå±"/>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2027" y="1892008"/>
            <a:ext cx="7234257" cy="270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755015" y="1125855"/>
            <a:ext cx="8208645" cy="1337945"/>
          </a:xfrm>
          <a:prstGeom prst="rect">
            <a:avLst/>
          </a:prstGeom>
          <a:noFill/>
        </p:spPr>
        <p:txBody>
          <a:bodyPr wrap="square" rtlCol="0">
            <a:spAutoFit/>
          </a:bodyPr>
          <a:lstStyle/>
          <a:p>
            <a:pPr marL="285750" indent="-285750" algn="l">
              <a:lnSpc>
                <a:spcPct val="150000"/>
              </a:lnSpc>
              <a:buClrTx/>
              <a:buSzTx/>
              <a:buFont typeface="Wingdings" panose="05000000000000000000" charset="0"/>
              <a:buChar char="l"/>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LSTM</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基本结构和</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相似，主要不同是</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LSTM</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对隐含层进行了改进</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gn="l">
              <a:lnSpc>
                <a:spcPct val="150000"/>
              </a:lnSpc>
              <a:buClrTx/>
              <a:buSzTx/>
              <a:buFont typeface="Wingdings" panose="05000000000000000000" charset="0"/>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在</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LSMT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中，每个神经元相当于一个记忆细胞（</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Cell</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gn="l">
              <a:lnSpc>
                <a:spcPct val="150000"/>
              </a:lnSpc>
              <a:buClrTx/>
              <a:buSzTx/>
              <a:buFont typeface="Wingdings" panose="05000000000000000000" charset="0"/>
              <a:buChar char="l"/>
            </a:pPr>
            <a:r>
              <a:rPr lang="en-US" altLang="zh-CN" dirty="0">
                <a:latin typeface="Times New Roman" panose="02020603050405020304" pitchFamily="18" charset="0"/>
                <a:ea typeface="黑体" panose="02010609060101010101" pitchFamily="49" charset="-122"/>
                <a:cs typeface="Times New Roman" panose="02020603050405020304" pitchFamily="18" charset="0"/>
              </a:rPr>
              <a:t>h</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是隐藏状态，表示短期记忆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是细胞状态，表示长期记忆；</a:t>
            </a:r>
            <a:r>
              <a:rPr lang="en-US" altLang="zh-CN"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是</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输入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45590" y="2497455"/>
            <a:ext cx="6854825" cy="2575560"/>
          </a:xfrm>
          <a:prstGeom prst="rect">
            <a:avLst/>
          </a:prstGeom>
        </p:spPr>
      </p:pic>
      <p:pic>
        <p:nvPicPr>
          <p:cNvPr id="3074" name="Picture 2" descr="è¿éåå¾çæè¿°"/>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3345" y="0"/>
            <a:ext cx="5132070" cy="955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617365" y="1229687"/>
            <a:ext cx="7809459" cy="1229995"/>
          </a:xfrm>
          <a:prstGeom prst="rect">
            <a:avLst/>
          </a:prstGeom>
          <a:noFill/>
        </p:spPr>
        <p:txBody>
          <a:bodyPr wrap="square" rtlCol="0">
            <a:spAutoFit/>
          </a:bodyPr>
          <a:lstStyle/>
          <a:p>
            <a:r>
              <a:rPr lang="zh-CN" altLang="en-US" b="1" dirty="0" smtClean="0">
                <a:latin typeface="黑体" panose="02010609060101010101" pitchFamily="49" charset="-122"/>
                <a:ea typeface="黑体" panose="02010609060101010101" pitchFamily="49" charset="-122"/>
              </a:rPr>
              <a:t>基本</a:t>
            </a:r>
            <a:r>
              <a:rPr lang="zh-CN" altLang="en-US" b="1" dirty="0">
                <a:latin typeface="黑体" panose="02010609060101010101" pitchFamily="49" charset="-122"/>
                <a:ea typeface="黑体" panose="02010609060101010101" pitchFamily="49" charset="-122"/>
              </a:rPr>
              <a:t>状态</a:t>
            </a:r>
            <a:endParaRPr lang="en-US" altLang="zh-CN" b="1"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LSTM</a:t>
            </a:r>
            <a:r>
              <a:rPr lang="zh-CN" altLang="en-US" dirty="0">
                <a:latin typeface="黑体" panose="02010609060101010101" pitchFamily="49" charset="-122"/>
                <a:ea typeface="黑体" panose="02010609060101010101" pitchFamily="49" charset="-122"/>
              </a:rPr>
              <a:t>的关键</a:t>
            </a:r>
            <a:r>
              <a:rPr lang="zh-CN" altLang="en-US" dirty="0" smtClean="0">
                <a:latin typeface="黑体" panose="02010609060101010101" pitchFamily="49" charset="-122"/>
                <a:ea typeface="黑体" panose="02010609060101010101" pitchFamily="49" charset="-122"/>
              </a:rPr>
              <a:t>是细胞状态</a:t>
            </a:r>
            <a:r>
              <a:rPr lang="en-US" altLang="zh-CN" dirty="0" smtClean="0">
                <a:latin typeface="黑体" panose="02010609060101010101" pitchFamily="49" charset="-122"/>
                <a:ea typeface="黑体" panose="02010609060101010101" pitchFamily="49" charset="-122"/>
              </a:rPr>
              <a:t>C</a:t>
            </a:r>
            <a:r>
              <a:rPr lang="zh-CN" altLang="en-US" dirty="0">
                <a:latin typeface="黑体" panose="02010609060101010101" pitchFamily="49" charset="-122"/>
                <a:ea typeface="黑体" panose="02010609060101010101" pitchFamily="49" charset="-122"/>
              </a:rPr>
              <a:t>，细胞状态类似于传送带，直接在整个链路上运行，只有一些少量的线性交互</a:t>
            </a:r>
            <a:endParaRPr lang="zh-CN" altLang="en-US" dirty="0">
              <a:latin typeface="黑体" panose="02010609060101010101" pitchFamily="49" charset="-122"/>
              <a:ea typeface="黑体" panose="02010609060101010101" pitchFamily="49" charset="-122"/>
            </a:endParaRPr>
          </a:p>
        </p:txBody>
      </p:sp>
      <p:pic>
        <p:nvPicPr>
          <p:cNvPr id="4101"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0542" y="2515474"/>
            <a:ext cx="33972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233680" y="987425"/>
            <a:ext cx="5758815" cy="4156075"/>
          </a:xfrm>
          <a:prstGeom prst="rect">
            <a:avLst/>
          </a:prstGeom>
          <a:noFill/>
        </p:spPr>
        <p:txBody>
          <a:bodyPr wrap="square" rtlCol="0">
            <a:spAutoFit/>
          </a:bodyPr>
          <a:lstStyle/>
          <a:p>
            <a:pPr>
              <a:lnSpc>
                <a:spcPct val="100000"/>
              </a:lnSpc>
            </a:pPr>
            <a:r>
              <a:rPr lang="zh-CN" altLang="en-US" b="1" dirty="0" smtClean="0">
                <a:latin typeface="黑体" panose="02010609060101010101" pitchFamily="49" charset="-122"/>
                <a:ea typeface="黑体" panose="02010609060101010101" pitchFamily="49" charset="-122"/>
              </a:rPr>
              <a:t>门</a:t>
            </a:r>
            <a:r>
              <a:rPr lang="en-US" altLang="zh-CN" b="1" dirty="0" smtClean="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Gate</a:t>
            </a:r>
            <a:r>
              <a:rPr lang="en-US" altLang="zh-CN" b="1" dirty="0" smtClean="0">
                <a:latin typeface="黑体" panose="02010609060101010101" pitchFamily="49" charset="-122"/>
                <a:ea typeface="黑体" panose="02010609060101010101" pitchFamily="49" charset="-122"/>
              </a:rPr>
              <a:t>)</a:t>
            </a:r>
            <a:endParaRPr lang="en-US" altLang="zh-CN" b="1" dirty="0" smtClean="0">
              <a:latin typeface="黑体" panose="02010609060101010101" pitchFamily="49" charset="-122"/>
              <a:ea typeface="黑体" panose="02010609060101010101" pitchFamily="49" charset="-122"/>
            </a:endParaRPr>
          </a:p>
          <a:p>
            <a:pPr>
              <a:lnSpc>
                <a:spcPct val="100000"/>
              </a:lnSpc>
            </a:pPr>
            <a:endParaRPr lang="en-US" altLang="zh-CN" b="1" dirty="0">
              <a:latin typeface="黑体" panose="02010609060101010101" pitchFamily="49" charset="-122"/>
              <a:ea typeface="黑体" panose="02010609060101010101" pitchFamily="49" charset="-122"/>
            </a:endParaRPr>
          </a:p>
          <a:p>
            <a:pPr marL="342900" indent="-342900">
              <a:lnSpc>
                <a:spcPct val="130000"/>
              </a:lnSpc>
              <a:spcBef>
                <a:spcPts val="0"/>
              </a:spcBef>
              <a:spcAft>
                <a:spcPts val="0"/>
              </a:spcAft>
              <a:buFont typeface="Wingdings" panose="05000000000000000000" charset="0"/>
              <a:buChar char="l"/>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LSTM</a:t>
            </a:r>
            <a:r>
              <a:rPr lang="zh-CN" altLang="en-US" dirty="0">
                <a:latin typeface="黑体" panose="02010609060101010101" pitchFamily="49" charset="-122"/>
                <a:ea typeface="黑体" panose="02010609060101010101" pitchFamily="49" charset="-122"/>
              </a:rPr>
              <a:t>有通过精心设计的称作“门”的结构来去除或者增加信息到细胞状态的能力</a:t>
            </a:r>
            <a:endParaRPr lang="zh-CN" altLang="en-US" dirty="0">
              <a:latin typeface="黑体" panose="02010609060101010101" pitchFamily="49" charset="-122"/>
              <a:ea typeface="黑体" panose="02010609060101010101" pitchFamily="49" charset="-122"/>
            </a:endParaRPr>
          </a:p>
          <a:p>
            <a:pPr marL="342900" indent="-342900">
              <a:lnSpc>
                <a:spcPct val="130000"/>
              </a:lnSpc>
              <a:spcBef>
                <a:spcPts val="0"/>
              </a:spcBef>
              <a:spcAft>
                <a:spcPts val="0"/>
              </a:spcAft>
              <a:buFont typeface="Wingdings" panose="05000000000000000000" charset="0"/>
              <a:buChar char="l"/>
            </a:pPr>
            <a:r>
              <a:rPr lang="zh-CN" altLang="en-US" dirty="0">
                <a:latin typeface="黑体" panose="02010609060101010101" pitchFamily="49" charset="-122"/>
                <a:ea typeface="黑体" panose="02010609060101010101" pitchFamily="49" charset="-122"/>
              </a:rPr>
              <a:t>门是一种让</a:t>
            </a:r>
            <a:r>
              <a:rPr lang="zh-CN" altLang="en-US" b="1" dirty="0">
                <a:latin typeface="黑体" panose="02010609060101010101" pitchFamily="49" charset="-122"/>
                <a:ea typeface="黑体" panose="02010609060101010101" pitchFamily="49" charset="-122"/>
              </a:rPr>
              <a:t>信息选择式通过</a:t>
            </a:r>
            <a:r>
              <a:rPr lang="zh-CN" altLang="en-US" dirty="0">
                <a:latin typeface="黑体" panose="02010609060101010101" pitchFamily="49" charset="-122"/>
                <a:ea typeface="黑体" panose="02010609060101010101" pitchFamily="49" charset="-122"/>
              </a:rPr>
              <a:t>的方法</a:t>
            </a:r>
            <a:r>
              <a:rPr lang="zh-CN" altLang="en-US" dirty="0" smtClean="0">
                <a:latin typeface="黑体" panose="02010609060101010101" pitchFamily="49" charset="-122"/>
                <a:ea typeface="黑体" panose="02010609060101010101" pitchFamily="49" charset="-122"/>
              </a:rPr>
              <a:t>。包含</a:t>
            </a:r>
            <a:r>
              <a:rPr lang="zh-CN" altLang="en-US" dirty="0">
                <a:latin typeface="黑体" panose="02010609060101010101" pitchFamily="49" charset="-122"/>
                <a:ea typeface="黑体" panose="02010609060101010101" pitchFamily="49" charset="-122"/>
              </a:rPr>
              <a:t>一</a:t>
            </a:r>
            <a:r>
              <a:rPr lang="zh-CN" altLang="en-US" dirty="0" smtClean="0">
                <a:latin typeface="黑体" panose="02010609060101010101" pitchFamily="49" charset="-122"/>
                <a:ea typeface="黑体" panose="02010609060101010101" pitchFamily="49" charset="-122"/>
              </a:rPr>
              <a:t>个</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Sigmoid</a:t>
            </a:r>
            <a:r>
              <a:rPr lang="zh-CN" altLang="en-US" dirty="0" smtClean="0">
                <a:latin typeface="黑体" panose="02010609060101010101" pitchFamily="49" charset="-122"/>
                <a:ea typeface="黑体" panose="02010609060101010101" pitchFamily="49" charset="-122"/>
              </a:rPr>
              <a:t>神经网络层【</a:t>
            </a:r>
            <a:r>
              <a:rPr lang="zh-CN" altLang="en-US" dirty="0" smtClean="0">
                <a:solidFill>
                  <a:srgbClr val="FF0000"/>
                </a:solidFill>
                <a:latin typeface="黑体" panose="02010609060101010101" pitchFamily="49" charset="-122"/>
                <a:ea typeface="黑体" panose="02010609060101010101" pitchFamily="49" charset="-122"/>
              </a:rPr>
              <a:t>门控信号</a:t>
            </a:r>
            <a:r>
              <a:rPr lang="zh-CN" altLang="en-US" dirty="0">
                <a:latin typeface="黑体" panose="02010609060101010101" pitchFamily="49" charset="-122"/>
                <a:ea typeface="黑体" panose="02010609060101010101" pitchFamily="49" charset="-122"/>
              </a:rPr>
              <a:t>】和一</a:t>
            </a:r>
            <a:r>
              <a:rPr lang="zh-CN" altLang="en-US" dirty="0" smtClean="0">
                <a:latin typeface="黑体" panose="02010609060101010101" pitchFamily="49" charset="-122"/>
                <a:ea typeface="黑体" panose="02010609060101010101" pitchFamily="49" charset="-122"/>
              </a:rPr>
              <a:t>个</a:t>
            </a:r>
            <a:r>
              <a:rPr lang="zh-CN" altLang="en-US" b="1" dirty="0" smtClean="0">
                <a:solidFill>
                  <a:srgbClr val="FF0000"/>
                </a:solidFill>
                <a:latin typeface="黑体" panose="02010609060101010101" pitchFamily="49" charset="-122"/>
                <a:ea typeface="黑体" panose="02010609060101010101" pitchFamily="49" charset="-122"/>
              </a:rPr>
              <a:t>点乘</a:t>
            </a:r>
            <a:r>
              <a:rPr lang="zh-CN" altLang="en-US" b="1" dirty="0" smtClean="0">
                <a:latin typeface="黑体" panose="02010609060101010101" pitchFamily="49" charset="-122"/>
                <a:ea typeface="黑体" panose="02010609060101010101" pitchFamily="49" charset="-122"/>
              </a:rPr>
              <a:t>操作</a:t>
            </a:r>
            <a:endParaRPr lang="zh-CN" altLang="en-US" b="1" dirty="0" smtClean="0">
              <a:latin typeface="黑体" panose="02010609060101010101" pitchFamily="49" charset="-122"/>
              <a:ea typeface="黑体" panose="02010609060101010101" pitchFamily="49" charset="-122"/>
            </a:endParaRPr>
          </a:p>
          <a:p>
            <a:pPr marL="342900" indent="-342900">
              <a:lnSpc>
                <a:spcPct val="130000"/>
              </a:lnSpc>
              <a:spcBef>
                <a:spcPts val="0"/>
              </a:spcBef>
              <a:spcAft>
                <a:spcPts val="0"/>
              </a:spcAft>
              <a:buFont typeface="Wingdings" panose="05000000000000000000" charset="0"/>
              <a:buChar char="l"/>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Sigmoid</a:t>
            </a:r>
            <a:r>
              <a:rPr lang="zh-CN" altLang="en-US" dirty="0">
                <a:latin typeface="黑体" panose="02010609060101010101" pitchFamily="49" charset="-122"/>
                <a:ea typeface="黑体" panose="02010609060101010101" pitchFamily="49" charset="-122"/>
              </a:rPr>
              <a:t>层输出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dirty="0">
                <a:latin typeface="黑体" panose="02010609060101010101" pitchFamily="49" charset="-122"/>
                <a:ea typeface="黑体" panose="02010609060101010101" pitchFamily="49" charset="-122"/>
              </a:rPr>
              <a:t>到</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黑体" panose="02010609060101010101" pitchFamily="49" charset="-122"/>
                <a:ea typeface="黑体" panose="02010609060101010101" pitchFamily="49" charset="-122"/>
              </a:rPr>
              <a:t>之间的数值，描述每个部分有多少量可以通过</a:t>
            </a:r>
            <a:endParaRPr lang="zh-CN" altLang="en-US" dirty="0">
              <a:latin typeface="黑体" panose="02010609060101010101" pitchFamily="49" charset="-122"/>
              <a:ea typeface="黑体" panose="02010609060101010101" pitchFamily="49" charset="-122"/>
            </a:endParaRPr>
          </a:p>
          <a:p>
            <a:pPr marL="742950" lvl="1" indent="-285750">
              <a:lnSpc>
                <a:spcPct val="130000"/>
              </a:lnSpc>
              <a:spcBef>
                <a:spcPts val="0"/>
              </a:spcBef>
              <a:spcAft>
                <a:spcPts val="0"/>
              </a:spcAft>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0 </a:t>
            </a:r>
            <a:r>
              <a:rPr lang="zh-CN" altLang="en-US" dirty="0" smtClean="0">
                <a:latin typeface="黑体" panose="02010609060101010101" pitchFamily="49" charset="-122"/>
                <a:ea typeface="黑体" panose="02010609060101010101" pitchFamily="49" charset="-122"/>
              </a:rPr>
              <a:t>代表</a:t>
            </a:r>
            <a:r>
              <a:rPr lang="zh-CN" altLang="en-US" dirty="0">
                <a:latin typeface="黑体" panose="02010609060101010101" pitchFamily="49" charset="-122"/>
                <a:ea typeface="黑体" panose="02010609060101010101" pitchFamily="49" charset="-122"/>
              </a:rPr>
              <a:t>“不许任何量通过” </a:t>
            </a:r>
            <a:endParaRPr lang="zh-CN" altLang="en-US" dirty="0">
              <a:latin typeface="黑体" panose="02010609060101010101" pitchFamily="49" charset="-122"/>
              <a:ea typeface="黑体" panose="02010609060101010101" pitchFamily="49" charset="-122"/>
            </a:endParaRPr>
          </a:p>
          <a:p>
            <a:pPr marL="742950" lvl="1" indent="-285750">
              <a:lnSpc>
                <a:spcPct val="130000"/>
              </a:lnSpc>
              <a:spcBef>
                <a:spcPts val="0"/>
              </a:spcBef>
              <a:spcAft>
                <a:spcPts val="0"/>
              </a:spcAft>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dirty="0" smtClean="0">
                <a:latin typeface="黑体" panose="02010609060101010101" pitchFamily="49" charset="-122"/>
                <a:ea typeface="黑体" panose="02010609060101010101" pitchFamily="49" charset="-122"/>
              </a:rPr>
              <a:t> </a:t>
            </a:r>
            <a:r>
              <a:rPr lang="zh-CN" altLang="en-US" dirty="0" smtClean="0">
                <a:latin typeface="黑体" panose="02010609060101010101" pitchFamily="49" charset="-122"/>
                <a:ea typeface="黑体" panose="02010609060101010101" pitchFamily="49" charset="-122"/>
              </a:rPr>
              <a:t>代表</a:t>
            </a:r>
            <a:r>
              <a:rPr lang="zh-CN" altLang="en-US" dirty="0">
                <a:latin typeface="黑体" panose="02010609060101010101" pitchFamily="49" charset="-122"/>
                <a:ea typeface="黑体" panose="02010609060101010101" pitchFamily="49" charset="-122"/>
              </a:rPr>
              <a:t>“允许任何量通过” </a:t>
            </a:r>
            <a:endParaRPr lang="zh-CN" altLang="en-US" dirty="0">
              <a:latin typeface="黑体" panose="02010609060101010101" pitchFamily="49" charset="-122"/>
              <a:ea typeface="黑体" panose="02010609060101010101" pitchFamily="49" charset="-122"/>
            </a:endParaRPr>
          </a:p>
          <a:p>
            <a:pPr marL="342900" lvl="0" indent="-342900">
              <a:lnSpc>
                <a:spcPct val="130000"/>
              </a:lnSpc>
              <a:spcBef>
                <a:spcPts val="0"/>
              </a:spcBef>
              <a:spcAft>
                <a:spcPts val="0"/>
              </a:spcAft>
              <a:buFont typeface="Wingdings" panose="05000000000000000000" charset="0"/>
              <a:buChar char="l"/>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LSTM</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拥有三个门，来保护和控制细胞状态</a:t>
            </a:r>
            <a:endParaRPr lang="zh-CN" altLang="en-US" dirty="0">
              <a:latin typeface="黑体" panose="02010609060101010101" pitchFamily="49" charset="-122"/>
              <a:ea typeface="黑体" panose="02010609060101010101" pitchFamily="49" charset="-122"/>
            </a:endParaRPr>
          </a:p>
        </p:txBody>
      </p:sp>
      <p:pic>
        <p:nvPicPr>
          <p:cNvPr id="5122" name="Picture 2" descr="https://images2018.cnblogs.com/blog/1365596/201804/1365596-20180402144745863-6380171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3536" y="1626712"/>
            <a:ext cx="1885950" cy="2305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804626" cy="646331"/>
          </a:xfrm>
          <a:prstGeom prst="rect">
            <a:avLst/>
          </a:prstGeom>
          <a:noFill/>
        </p:spPr>
        <p:txBody>
          <a:bodyPr wrap="square" rtlCol="0">
            <a:sp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Deep </a:t>
            </a:r>
            <a:r>
              <a:rPr lang="en-US" altLang="zh-CN"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Dream </a:t>
            </a:r>
            <a:r>
              <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a:t>
            </a:r>
            <a:r>
              <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简介</a:t>
            </a:r>
            <a:endPar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369570" y="1036955"/>
            <a:ext cx="8697595" cy="1476375"/>
          </a:xfrm>
          <a:prstGeom prst="rect">
            <a:avLst/>
          </a:prstGeom>
          <a:noFill/>
        </p:spPr>
        <p:txBody>
          <a:bodyPr wrap="square" rtlCol="0">
            <a:spAutoFit/>
          </a:bodyPr>
          <a:lstStyle/>
          <a:p>
            <a:pPr>
              <a:lnSpc>
                <a:spcPct val="100000"/>
              </a:lnSpc>
            </a:pPr>
            <a:r>
              <a:rPr lang="zh-CN" altLang="en-US" b="1" dirty="0"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黑体" panose="02010609060101010101" pitchFamily="49" charset="-122"/>
                <a:ea typeface="黑体" panose="02010609060101010101" pitchFamily="49" charset="-122"/>
              </a:rPr>
              <a:t>遗忘</a:t>
            </a:r>
            <a:r>
              <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黑体" panose="02010609060101010101" pitchFamily="49" charset="-122"/>
                <a:ea typeface="黑体" panose="02010609060101010101" pitchFamily="49" charset="-122"/>
              </a:rPr>
              <a:t>门</a:t>
            </a:r>
            <a:r>
              <a:rPr lang="zh-CN" altLang="en-US" dirty="0">
                <a:latin typeface="黑体" panose="02010609060101010101" pitchFamily="49" charset="-122"/>
                <a:ea typeface="黑体" panose="02010609060101010101" pitchFamily="49" charset="-122"/>
              </a:rPr>
              <a:t>：决定丢弃上一步的哪些信息</a:t>
            </a:r>
            <a:endParaRPr lang="en-US" altLang="zh-CN" dirty="0">
              <a:latin typeface="黑体" panose="02010609060101010101" pitchFamily="49" charset="-122"/>
              <a:ea typeface="黑体" panose="02010609060101010101" pitchFamily="49" charset="-122"/>
            </a:endParaRPr>
          </a:p>
          <a:p>
            <a:pPr>
              <a:lnSpc>
                <a:spcPct val="100000"/>
              </a:lnSpc>
            </a:pPr>
            <a:endParaRPr lang="en-US" altLang="zh-CN" dirty="0">
              <a:latin typeface="黑体" panose="02010609060101010101" pitchFamily="49" charset="-122"/>
              <a:ea typeface="黑体" panose="02010609060101010101" pitchFamily="49" charset="-122"/>
            </a:endParaRPr>
          </a:p>
          <a:p>
            <a:pPr marL="285750" indent="-285750">
              <a:lnSpc>
                <a:spcPct val="100000"/>
              </a:lnSpc>
              <a:buFont typeface="Wingdings" panose="05000000000000000000" charset="0"/>
              <a:buChar char="l"/>
            </a:pPr>
            <a:r>
              <a:rPr lang="zh-CN" altLang="en-US" dirty="0">
                <a:latin typeface="黑体" panose="02010609060101010101" pitchFamily="49" charset="-122"/>
                <a:ea typeface="黑体" panose="02010609060101010101" pitchFamily="49" charset="-122"/>
              </a:rPr>
              <a:t>根据当前的输入</a:t>
            </a:r>
            <a:r>
              <a:rPr lang="en-US" altLang="zh-CN" dirty="0">
                <a:latin typeface="黑体" panose="02010609060101010101" pitchFamily="49" charset="-122"/>
                <a:ea typeface="黑体" panose="02010609060101010101" pitchFamily="49" charset="-122"/>
              </a:rPr>
              <a:t>x</a:t>
            </a:r>
            <a:r>
              <a:rPr lang="zh-CN" altLang="en-US" dirty="0">
                <a:latin typeface="黑体" panose="02010609060101010101" pitchFamily="49" charset="-122"/>
                <a:ea typeface="黑体" panose="02010609060101010101" pitchFamily="49" charset="-122"/>
              </a:rPr>
              <a:t>和上一步的隐藏层</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决定对细胞状态的</a:t>
            </a:r>
            <a:r>
              <a:rPr lang="zh-CN" altLang="en-US" dirty="0">
                <a:latin typeface="黑体" panose="02010609060101010101" pitchFamily="49" charset="-122"/>
                <a:ea typeface="黑体" panose="02010609060101010101" pitchFamily="49" charset="-122"/>
              </a:rPr>
              <a:t>影响</a:t>
            </a:r>
            <a:endParaRPr lang="en-US" altLang="zh-CN" dirty="0">
              <a:latin typeface="黑体" panose="02010609060101010101" pitchFamily="49" charset="-122"/>
              <a:ea typeface="黑体" panose="02010609060101010101" pitchFamily="49" charset="-122"/>
            </a:endParaRPr>
          </a:p>
          <a:p>
            <a:pPr marL="285750" indent="-285750">
              <a:lnSpc>
                <a:spcPct val="100000"/>
              </a:lnSpc>
              <a:buFont typeface="Wingdings" panose="05000000000000000000" charset="0"/>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该门会读取 </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h</a:t>
            </a:r>
            <a:r>
              <a:rPr lang="zh-CN" altLang="en-US" sz="1800" baseline="-25000" dirty="0">
                <a:latin typeface="Times New Roman" panose="02020603050405020304" pitchFamily="18" charset="0"/>
                <a:ea typeface="黑体" panose="02010609060101010101" pitchFamily="49" charset="-122"/>
                <a:cs typeface="Times New Roman" panose="02020603050405020304" pitchFamily="18" charset="0"/>
              </a:rPr>
              <a:t>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和 </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1800" baseline="-25000"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，输出一个在</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到</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之间的数值给每个在细胞状态</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1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t−1</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中的数字</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00000"/>
              </a:lnSpc>
              <a:buFont typeface="Wingdings" panose="05000000000000000000" charset="0"/>
              <a:buChar char="l"/>
            </a:pP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1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表示“完全保留”，</a:t>
            </a:r>
            <a:r>
              <a:rPr lang="zh-CN" altLang="en-US" sz="1800" dirty="0">
                <a:latin typeface="Times New Roman" panose="02020603050405020304" pitchFamily="18" charset="0"/>
                <a:ea typeface="黑体" panose="02010609060101010101" pitchFamily="49" charset="-122"/>
                <a:cs typeface="Times New Roman" panose="02020603050405020304" pitchFamily="18" charset="0"/>
              </a:rPr>
              <a:t>0 </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表示“完全舍弃”</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4468" y="2431184"/>
            <a:ext cx="8348489" cy="25786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975360" y="979805"/>
            <a:ext cx="7592060" cy="1814830"/>
          </a:xfrm>
          <a:prstGeom prst="rect">
            <a:avLst/>
          </a:prstGeom>
          <a:noFill/>
        </p:spPr>
        <p:txBody>
          <a:bodyPr wrap="square" rtlCol="0">
            <a:spAutoFit/>
          </a:bodyPr>
          <a:lstStyle/>
          <a:p>
            <a:pPr>
              <a:lnSpc>
                <a:spcPct val="100000"/>
              </a:lnSpc>
            </a:pPr>
            <a:r>
              <a:rPr lang="zh-CN" altLang="en-US" b="1" dirty="0"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黑体" panose="02010609060101010101" pitchFamily="49" charset="-122"/>
                <a:ea typeface="黑体" panose="02010609060101010101" pitchFamily="49" charset="-122"/>
              </a:rPr>
              <a:t>输入门</a:t>
            </a:r>
            <a:r>
              <a:rPr lang="zh-CN" altLang="en-US" dirty="0">
                <a:latin typeface="黑体" panose="02010609060101010101" pitchFamily="49" charset="-122"/>
                <a:ea typeface="黑体" panose="02010609060101010101" pitchFamily="49" charset="-122"/>
              </a:rPr>
              <a:t>：决定加入哪些新的信息</a:t>
            </a:r>
            <a:endParaRPr lang="zh-CN" altLang="en-US" dirty="0">
              <a:latin typeface="黑体" panose="02010609060101010101" pitchFamily="49" charset="-122"/>
              <a:ea typeface="黑体" panose="02010609060101010101" pitchFamily="49" charset="-122"/>
            </a:endParaRPr>
          </a:p>
          <a:p>
            <a:pPr marL="285750" indent="-285750">
              <a:lnSpc>
                <a:spcPct val="100000"/>
              </a:lnSpc>
              <a:buFont typeface="Wingdings" panose="05000000000000000000" charset="0"/>
              <a:buChar char="l"/>
            </a:pPr>
            <a:r>
              <a:rPr lang="zh-CN" altLang="en-US" dirty="0">
                <a:latin typeface="黑体" panose="02010609060101010101" pitchFamily="49" charset="-122"/>
                <a:ea typeface="黑体" panose="02010609060101010101" pitchFamily="49" charset="-122"/>
              </a:rPr>
              <a:t>根据最近发生的事情（隐藏状态</a:t>
            </a:r>
            <a:r>
              <a:rPr lang="en-US" altLang="zh-CN" dirty="0">
                <a:latin typeface="黑体" panose="02010609060101010101" pitchFamily="49" charset="-122"/>
                <a:ea typeface="黑体" panose="02010609060101010101" pitchFamily="49" charset="-122"/>
              </a:rPr>
              <a:t>h</a:t>
            </a:r>
            <a:r>
              <a:rPr lang="zh-CN" altLang="en-US" dirty="0">
                <a:latin typeface="黑体" panose="02010609060101010101" pitchFamily="49" charset="-122"/>
                <a:ea typeface="黑体" panose="02010609060101010101" pitchFamily="49" charset="-122"/>
              </a:rPr>
              <a:t>）和今天发生的事情（输入</a:t>
            </a:r>
            <a:r>
              <a:rPr lang="en-US" altLang="zh-CN" dirty="0">
                <a:latin typeface="黑体" panose="02010609060101010101" pitchFamily="49" charset="-122"/>
                <a:ea typeface="黑体" panose="02010609060101010101" pitchFamily="49" charset="-122"/>
              </a:rPr>
              <a:t>x</a:t>
            </a:r>
            <a:r>
              <a:rPr lang="zh-CN" altLang="en-US" dirty="0">
                <a:latin typeface="黑体" panose="02010609060101010101" pitchFamily="49" charset="-122"/>
                <a:ea typeface="黑体" panose="02010609060101010101" pitchFamily="49" charset="-122"/>
              </a:rPr>
              <a:t>）中的哪些信息需要记录到对所处情况的长远判断中（</a:t>
            </a:r>
            <a:r>
              <a:rPr lang="zh-CN" altLang="en-US" dirty="0">
                <a:solidFill>
                  <a:srgbClr val="FF0000"/>
                </a:solidFill>
                <a:latin typeface="黑体" panose="02010609060101010101" pitchFamily="49" charset="-122"/>
                <a:ea typeface="黑体" panose="02010609060101010101" pitchFamily="49" charset="-122"/>
              </a:rPr>
              <a:t>状态</a:t>
            </a:r>
            <a:r>
              <a:rPr lang="en-US" altLang="zh-CN" dirty="0">
                <a:solidFill>
                  <a:srgbClr val="FF0000"/>
                </a:solidFill>
                <a:latin typeface="黑体" panose="02010609060101010101" pitchFamily="49" charset="-122"/>
                <a:ea typeface="黑体" panose="02010609060101010101" pitchFamily="49" charset="-122"/>
              </a:rPr>
              <a:t>C</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charset="0"/>
              <a:buChar char="l"/>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tanh</a:t>
            </a:r>
            <a:r>
              <a:rPr lang="zh-CN" altLang="en-US" dirty="0">
                <a:latin typeface="黑体" panose="02010609060101010101" pitchFamily="49" charset="-122"/>
                <a:ea typeface="黑体" panose="02010609060101010101" pitchFamily="49" charset="-122"/>
              </a:rPr>
              <a:t>层创建一个新的候选值向量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，加到状态中</a:t>
            </a:r>
            <a:endParaRPr lang="zh-CN" altLang="en-US"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charset="0"/>
              <a:buChar char="l"/>
            </a:pPr>
            <a:r>
              <a:rPr lang="zh-CN" altLang="en-US" dirty="0" smtClean="0">
                <a:latin typeface="黑体" panose="02010609060101010101" pitchFamily="49" charset="-122"/>
                <a:ea typeface="黑体" panose="02010609060101010101" pitchFamily="49" charset="-122"/>
              </a:rPr>
              <a:t>这里</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sigmoid</a:t>
            </a:r>
            <a:r>
              <a:rPr lang="zh-CN" altLang="en-US" dirty="0">
                <a:latin typeface="黑体" panose="02010609060101010101" pitchFamily="49" charset="-122"/>
                <a:ea typeface="黑体" panose="02010609060101010101" pitchFamily="49" charset="-122"/>
              </a:rPr>
              <a:t>层称</a:t>
            </a:r>
            <a:r>
              <a:rPr lang="zh-CN" altLang="en-US" dirty="0" smtClean="0">
                <a:latin typeface="黑体" panose="02010609060101010101" pitchFamily="49" charset="-122"/>
                <a:ea typeface="黑体" panose="02010609060101010101" pitchFamily="49" charset="-122"/>
              </a:rPr>
              <a:t>“输入门层”，起到一个缩放的作用</a:t>
            </a:r>
            <a:endParaRPr lang="zh-CN" altLang="en-US" dirty="0" smtClean="0">
              <a:latin typeface="黑体" panose="02010609060101010101" pitchFamily="49" charset="-122"/>
              <a:ea typeface="黑体" panose="02010609060101010101" pitchFamily="49" charset="-122"/>
            </a:endParaRPr>
          </a:p>
          <a:p>
            <a:pPr marL="342900" indent="-342900">
              <a:lnSpc>
                <a:spcPct val="100000"/>
              </a:lnSpc>
              <a:buFont typeface="Wingdings" panose="05000000000000000000" charset="0"/>
              <a:buChar char="l"/>
            </a:pPr>
            <a:r>
              <a:rPr lang="zh-CN" altLang="en-US" dirty="0" smtClean="0">
                <a:latin typeface="黑体" panose="02010609060101010101" pitchFamily="49" charset="-122"/>
                <a:ea typeface="黑体" panose="02010609060101010101" pitchFamily="49" charset="-122"/>
              </a:rPr>
              <a:t>这</a:t>
            </a:r>
            <a:r>
              <a:rPr lang="zh-CN" altLang="en-US" dirty="0">
                <a:latin typeface="黑体" panose="02010609060101010101" pitchFamily="49" charset="-122"/>
                <a:ea typeface="黑体" panose="02010609060101010101" pitchFamily="49" charset="-122"/>
              </a:rPr>
              <a:t>两个信息产生对状态的更新</a:t>
            </a:r>
            <a:endParaRPr lang="zh-CN" altLang="en-US"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4123" y="2707015"/>
            <a:ext cx="7457076" cy="2303281"/>
          </a:xfrm>
          <a:prstGeom prst="rect">
            <a:avLst/>
          </a:prstGeom>
        </p:spPr>
      </p:pic>
      <p:pic>
        <p:nvPicPr>
          <p:cNvPr id="2" name="图片 1"/>
          <p:cNvPicPr>
            <a:picLocks noChangeAspect="1"/>
          </p:cNvPicPr>
          <p:nvPr/>
        </p:nvPicPr>
        <p:blipFill>
          <a:blip r:embed="rId2"/>
          <a:stretch>
            <a:fillRect/>
          </a:stretch>
        </p:blipFill>
        <p:spPr>
          <a:xfrm>
            <a:off x="4598670" y="1819275"/>
            <a:ext cx="344805" cy="373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632736" y="1088639"/>
            <a:ext cx="8322373" cy="171577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形成新的细胞状态</a:t>
            </a:r>
            <a:endParaRPr lang="zh-CN" altLang="en-US" dirty="0">
              <a:latin typeface="黑体" panose="02010609060101010101" pitchFamily="49" charset="-122"/>
              <a:ea typeface="黑体" panose="02010609060101010101" pitchFamily="49" charset="-122"/>
            </a:endParaRPr>
          </a:p>
          <a:p>
            <a:endParaRPr lang="en-US" altLang="zh-CN" dirty="0" smtClean="0"/>
          </a:p>
          <a:p>
            <a:pPr>
              <a:lnSpc>
                <a:spcPct val="120000"/>
              </a:lnSpc>
              <a:spcBef>
                <a:spcPts val="0"/>
              </a:spcBef>
              <a:spcAft>
                <a:spcPts val="0"/>
              </a:spcAft>
            </a:pPr>
            <a:r>
              <a:rPr lang="en-US" altLang="zh-CN" dirty="0" smtClean="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旧的细胞状态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t−1</a:t>
            </a:r>
            <a:r>
              <a:rPr lang="zh-CN" altLang="en-US" dirty="0" smtClean="0">
                <a:latin typeface="黑体" panose="02010609060101010101" pitchFamily="49" charset="-122"/>
                <a:ea typeface="黑体" panose="02010609060101010101" pitchFamily="49" charset="-122"/>
              </a:rPr>
              <a:t>与</a:t>
            </a:r>
            <a:r>
              <a:rPr lang="zh-CN" altLang="en-US" dirty="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f</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dirty="0">
                <a:latin typeface="黑体" panose="02010609060101010101" pitchFamily="49" charset="-122"/>
                <a:ea typeface="黑体" panose="02010609060101010101" pitchFamily="49" charset="-122"/>
              </a:rPr>
              <a:t> 相乘来丢弃一部分信息 </a:t>
            </a:r>
            <a:br>
              <a:rPr lang="zh-CN" altLang="en-US" dirty="0">
                <a:latin typeface="黑体" panose="02010609060101010101" pitchFamily="49" charset="-122"/>
                <a:ea typeface="黑体" panose="02010609060101010101" pitchFamily="49" charset="-122"/>
              </a:rPr>
            </a:br>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再</a:t>
            </a:r>
            <a:r>
              <a:rPr lang="zh-CN" altLang="en-US" dirty="0" smtClean="0">
                <a:latin typeface="黑体" panose="02010609060101010101" pitchFamily="49" charset="-122"/>
                <a:ea typeface="黑体" panose="02010609060101010101" pitchFamily="49" charset="-122"/>
              </a:rPr>
              <a:t>加上</a:t>
            </a:r>
            <a:r>
              <a:rPr lang="en-US" altLang="zh-CN" dirty="0" smtClean="0">
                <a:latin typeface="黑体" panose="02010609060101010101" pitchFamily="49" charset="-122"/>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（i</a:t>
            </a:r>
            <a:r>
              <a:rPr lang="zh-CN" altLang="en-US" dirty="0">
                <a:latin typeface="黑体" panose="02010609060101010101" pitchFamily="49" charset="-122"/>
                <a:ea typeface="黑体" panose="02010609060101010101" pitchFamily="49" charset="-122"/>
              </a:rPr>
              <a:t>是</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input</a:t>
            </a:r>
            <a:r>
              <a:rPr lang="zh-CN" altLang="en-US" dirty="0">
                <a:latin typeface="黑体" panose="02010609060101010101" pitchFamily="49" charset="-122"/>
                <a:ea typeface="黑体" panose="02010609060101010101" pitchFamily="49" charset="-122"/>
              </a:rPr>
              <a:t>输入</a:t>
            </a:r>
            <a:r>
              <a:rPr lang="zh-CN" altLang="en-US" dirty="0" smtClean="0">
                <a:latin typeface="黑体" panose="02010609060101010101" pitchFamily="49" charset="-122"/>
                <a:ea typeface="黑体" panose="02010609060101010101" pitchFamily="49" charset="-122"/>
              </a:rPr>
              <a:t>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黑体" panose="02010609060101010101" pitchFamily="49" charset="-122"/>
                <a:ea typeface="黑体" panose="02010609060101010101" pitchFamily="49" charset="-122"/>
              </a:rPr>
              <a:t>，生成新</a:t>
            </a:r>
            <a:r>
              <a:rPr lang="zh-CN" altLang="en-US" dirty="0">
                <a:latin typeface="黑体" panose="02010609060101010101" pitchFamily="49" charset="-122"/>
                <a:ea typeface="黑体" panose="02010609060101010101" pitchFamily="49" charset="-122"/>
              </a:rPr>
              <a:t>的细胞状态</a:t>
            </a: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20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a:t>
            </a:r>
            <a:endPar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20000"/>
              </a:lnSpc>
              <a:spcBef>
                <a:spcPts val="0"/>
              </a:spcBef>
              <a:spcAft>
                <a:spcPts val="0"/>
              </a:spcAft>
            </a:pPr>
            <a:r>
              <a:rPr lang="en-US" altLang="zh-CN" sz="1800" dirty="0">
                <a:latin typeface="黑体" panose="02010609060101010101" pitchFamily="49" charset="-122"/>
                <a:ea typeface="黑体" panose="02010609060101010101" pitchFamily="49" charset="-122"/>
              </a:rPr>
              <a:t>3. </a:t>
            </a:r>
            <a:r>
              <a:rPr lang="zh-CN" altLang="en-US" sz="1800" dirty="0">
                <a:latin typeface="黑体" panose="02010609060101010101" pitchFamily="49" charset="-122"/>
                <a:ea typeface="黑体" panose="02010609060101010101" pitchFamily="49" charset="-122"/>
              </a:rPr>
              <a:t>加法运算：解决了简单</a:t>
            </a:r>
            <a:r>
              <a:rPr lang="en-US" altLang="zh-CN" sz="1800" dirty="0">
                <a:latin typeface="黑体" panose="02010609060101010101" pitchFamily="49" charset="-122"/>
                <a:ea typeface="黑体" panose="02010609060101010101" pitchFamily="49" charset="-122"/>
              </a:rPr>
              <a:t>RNN</a:t>
            </a:r>
            <a:r>
              <a:rPr lang="zh-CN" altLang="en-US" sz="1800" dirty="0">
                <a:latin typeface="黑体" panose="02010609060101010101" pitchFamily="49" charset="-122"/>
                <a:ea typeface="黑体" panose="02010609060101010101" pitchFamily="49" charset="-122"/>
              </a:rPr>
              <a:t>的梯度爆炸或梯度</a:t>
            </a:r>
            <a:r>
              <a:rPr lang="zh-CN" altLang="en-US" sz="1800" dirty="0">
                <a:latin typeface="黑体" panose="02010609060101010101" pitchFamily="49" charset="-122"/>
                <a:ea typeface="黑体" panose="02010609060101010101" pitchFamily="49" charset="-122"/>
              </a:rPr>
              <a:t>消失问题</a:t>
            </a:r>
            <a:endParaRPr lang="zh-CN" altLang="en-US" sz="1800"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53924" y="2657683"/>
            <a:ext cx="6556805" cy="2025212"/>
          </a:xfrm>
          <a:prstGeom prst="rect">
            <a:avLst/>
          </a:prstGeom>
        </p:spPr>
      </p:pic>
      <p:pic>
        <p:nvPicPr>
          <p:cNvPr id="2" name="图片 1"/>
          <p:cNvPicPr>
            <a:picLocks noChangeAspect="1"/>
          </p:cNvPicPr>
          <p:nvPr/>
        </p:nvPicPr>
        <p:blipFill>
          <a:blip r:embed="rId2"/>
          <a:stretch>
            <a:fillRect/>
          </a:stretch>
        </p:blipFill>
        <p:spPr>
          <a:xfrm>
            <a:off x="1807210" y="2081530"/>
            <a:ext cx="700405" cy="377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0" name="组合 9"/>
          <p:cNvGrpSpPr/>
          <p:nvPr/>
        </p:nvGrpSpPr>
        <p:grpSpPr>
          <a:xfrm>
            <a:off x="571141" y="391880"/>
            <a:ext cx="499639" cy="498431"/>
            <a:chOff x="611187" y="261275"/>
            <a:chExt cx="666069" cy="664458"/>
          </a:xfrm>
        </p:grpSpPr>
        <p:sp>
          <p:nvSpPr>
            <p:cNvPr id="11" name="矩形 10"/>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12" name="矩形 11"/>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13"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4" name="文本框 13"/>
          <p:cNvSpPr txBox="1"/>
          <p:nvPr/>
        </p:nvSpPr>
        <p:spPr>
          <a:xfrm>
            <a:off x="617365" y="1229687"/>
            <a:ext cx="8143875" cy="1537970"/>
          </a:xfrm>
          <a:prstGeom prst="rect">
            <a:avLst/>
          </a:prstGeom>
          <a:noFill/>
        </p:spPr>
        <p:txBody>
          <a:bodyPr wrap="none" rtlCol="0">
            <a:spAutoFit/>
          </a:bodyPr>
          <a:lstStyle/>
          <a:p>
            <a:r>
              <a:rPr lang="zh-CN" altLang="en-US" dirty="0" smtClean="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黑体" panose="02010609060101010101" pitchFamily="49" charset="-122"/>
                <a:ea typeface="黑体" panose="02010609060101010101" pitchFamily="49" charset="-122"/>
              </a:rPr>
              <a:t>输出门</a:t>
            </a:r>
            <a:r>
              <a:rPr lang="zh-CN" altLang="en-US" dirty="0">
                <a:latin typeface="黑体" panose="02010609060101010101" pitchFamily="49" charset="-122"/>
                <a:ea typeface="黑体" panose="02010609060101010101" pitchFamily="49" charset="-122"/>
              </a:rPr>
              <a:t>：决定输出哪些信息，</a:t>
            </a:r>
            <a:r>
              <a:rPr lang="zh-CN" altLang="en-US" dirty="0">
                <a:latin typeface="黑体" panose="02010609060101010101" pitchFamily="49" charset="-122"/>
                <a:ea typeface="黑体" panose="02010609060101010101" pitchFamily="49" charset="-122"/>
              </a:rPr>
              <a:t>可以更新所处情况的短期判断</a:t>
            </a:r>
            <a:r>
              <a:rPr lang="en-US" altLang="zh-CN" dirty="0">
                <a:latin typeface="黑体" panose="02010609060101010101" pitchFamily="49" charset="-122"/>
                <a:ea typeface="黑体" panose="02010609060101010101" pitchFamily="49" charset="-122"/>
              </a:rPr>
              <a:t>h</a:t>
            </a:r>
            <a:r>
              <a:rPr lang="en-US" altLang="zh-CN" baseline="-25000" dirty="0">
                <a:latin typeface="黑体" panose="02010609060101010101" pitchFamily="49" charset="-122"/>
                <a:ea typeface="黑体" panose="02010609060101010101" pitchFamily="49" charset="-122"/>
              </a:rPr>
              <a:t>t</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下一个隐藏状态</a:t>
            </a:r>
            <a:r>
              <a:rPr lang="en-US" altLang="zh-CN" dirty="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把</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C</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t</a:t>
            </a:r>
            <a:r>
              <a:rPr lang="zh-CN" altLang="en-US" dirty="0" smtClean="0">
                <a:latin typeface="黑体" panose="02010609060101010101" pitchFamily="49" charset="-122"/>
                <a:ea typeface="黑体" panose="02010609060101010101" pitchFamily="49" charset="-122"/>
              </a:rPr>
              <a:t>输</a:t>
            </a:r>
            <a:r>
              <a:rPr lang="zh-CN" altLang="en-US" dirty="0">
                <a:latin typeface="黑体" panose="02010609060101010101" pitchFamily="49" charset="-122"/>
                <a:ea typeface="黑体" panose="02010609060101010101" pitchFamily="49" charset="-122"/>
              </a:rPr>
              <a:t>给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tanh</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函数，</a:t>
            </a:r>
            <a:r>
              <a:rPr lang="zh-CN" altLang="en-US" dirty="0" smtClean="0">
                <a:latin typeface="黑体" panose="02010609060101010101" pitchFamily="49" charset="-122"/>
                <a:ea typeface="黑体" panose="02010609060101010101" pitchFamily="49" charset="-122"/>
              </a:rPr>
              <a:t>得到一</a:t>
            </a:r>
            <a:r>
              <a:rPr lang="zh-CN" altLang="en-US" dirty="0">
                <a:latin typeface="黑体" panose="02010609060101010101" pitchFamily="49" charset="-122"/>
                <a:ea typeface="黑体" panose="02010609060101010101" pitchFamily="49" charset="-122"/>
              </a:rPr>
              <a:t>个候选的输出值</a:t>
            </a:r>
            <a:endParaRPr lang="zh-CN" altLang="en-US"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运行</a:t>
            </a:r>
            <a:r>
              <a:rPr lang="zh-CN" altLang="en-US" dirty="0">
                <a:latin typeface="黑体" panose="02010609060101010101" pitchFamily="49" charset="-122"/>
                <a:ea typeface="黑体" panose="02010609060101010101" pitchFamily="49" charset="-122"/>
              </a:rPr>
              <a:t>一个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sigmoid</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层来确定细胞状态的哪个部分将输出</a:t>
            </a:r>
            <a:r>
              <a:rPr lang="zh-CN" altLang="en-US" dirty="0" smtClean="0">
                <a:latin typeface="黑体" panose="02010609060101010101" pitchFamily="49" charset="-122"/>
                <a:ea typeface="黑体" panose="02010609060101010101" pitchFamily="49" charset="-122"/>
              </a:rPr>
              <a:t>出去</a:t>
            </a:r>
            <a:endParaRPr lang="zh-CN" altLang="en-US"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7756" y="2591988"/>
            <a:ext cx="7054178" cy="21788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0375"/>
          </a:xfrm>
          <a:prstGeom prst="rect">
            <a:avLst/>
          </a:prstGeom>
          <a:noFill/>
        </p:spPr>
        <p:txBody>
          <a:bodyPr wrap="square" rtlCol="0">
            <a:spAutoFit/>
          </a:bodyPr>
          <a:lstStyle/>
          <a:p>
            <a:r>
              <a:rPr lang="en-US" altLang="zh-CN" sz="24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LSTM</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文本框 7"/>
          <p:cNvSpPr txBox="1"/>
          <p:nvPr/>
        </p:nvSpPr>
        <p:spPr>
          <a:xfrm>
            <a:off x="511233" y="963050"/>
            <a:ext cx="7911313" cy="1876425"/>
          </a:xfrm>
          <a:prstGeom prst="rect">
            <a:avLst/>
          </a:prstGeom>
          <a:noFill/>
        </p:spPr>
        <p:txBody>
          <a:bodyPr wrap="square" rtlCol="0">
            <a:spAutoFit/>
          </a:bodyPr>
          <a:lstStyle/>
          <a:p>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LSTM</a:t>
            </a:r>
            <a:r>
              <a:rPr lang="zh-CN" altLang="en-US" dirty="0">
                <a:latin typeface="黑体" panose="02010609060101010101" pitchFamily="49" charset="-122"/>
                <a:ea typeface="黑体" panose="02010609060101010101" pitchFamily="49" charset="-122"/>
              </a:rPr>
              <a:t>相比于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a:latin typeface="黑体" panose="02010609060101010101" pitchFamily="49" charset="-122"/>
                <a:ea typeface="黑体" panose="02010609060101010101" pitchFamily="49" charset="-122"/>
              </a:rPr>
              <a:t>的优点</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梯度下降法中，</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RNN</a:t>
            </a:r>
            <a:r>
              <a:rPr lang="zh-CN" altLang="en-US" dirty="0">
                <a:latin typeface="黑体" panose="02010609060101010101" pitchFamily="49" charset="-122"/>
                <a:ea typeface="黑体" panose="02010609060101010101" pitchFamily="49" charset="-122"/>
              </a:rPr>
              <a:t>的梯度求解是累乘的形式，由于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LSTM</a:t>
            </a:r>
            <a:r>
              <a:rPr lang="zh-CN" altLang="en-US" dirty="0">
                <a:latin typeface="黑体" panose="02010609060101010101" pitchFamily="49" charset="-122"/>
                <a:ea typeface="黑体" panose="02010609060101010101" pitchFamily="49" charset="-122"/>
              </a:rPr>
              <a:t>的隐含层更复杂</a:t>
            </a:r>
            <a:r>
              <a:rPr lang="zh-CN" altLang="en-US" dirty="0" smtClean="0">
                <a:latin typeface="黑体" panose="02010609060101010101" pitchFamily="49" charset="-122"/>
                <a:ea typeface="黑体" panose="02010609060101010101" pitchFamily="49" charset="-122"/>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LSTM</a:t>
            </a:r>
            <a:r>
              <a:rPr lang="zh-CN" altLang="en-US" dirty="0">
                <a:latin typeface="黑体" panose="02010609060101010101" pitchFamily="49" charset="-122"/>
                <a:ea typeface="黑体" panose="02010609060101010101" pitchFamily="49" charset="-122"/>
              </a:rPr>
              <a:t>在梯度求解时，式子是累加的形式，所以</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LSTM</a:t>
            </a:r>
            <a:r>
              <a:rPr lang="zh-CN" altLang="en-US" dirty="0">
                <a:latin typeface="黑体" panose="02010609060101010101" pitchFamily="49" charset="-122"/>
                <a:ea typeface="黑体" panose="02010609060101010101" pitchFamily="49" charset="-122"/>
              </a:rPr>
              <a:t>的梯度往往不会是一个接近于</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0</a:t>
            </a:r>
            <a:r>
              <a:rPr lang="zh-CN" altLang="en-US" dirty="0">
                <a:latin typeface="黑体" panose="02010609060101010101" pitchFamily="49" charset="-122"/>
                <a:ea typeface="黑体" panose="02010609060101010101" pitchFamily="49" charset="-122"/>
              </a:rPr>
              <a:t>的小值，缓解了梯度消失的问题。</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使用了门结构，解决了长距离依赖的问题。</a:t>
            </a:r>
            <a:endParaRPr lang="zh-CN" altLang="en-US"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5671" y="2820434"/>
            <a:ext cx="5730521" cy="21531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latin typeface="黑体" panose="02010609060101010101" pitchFamily="49" charset="-122"/>
                <a:ea typeface="黑体" panose="02010609060101010101" pitchFamily="49" charset="-122"/>
              </a:rPr>
            </a:fld>
            <a:endParaRPr lang="zh-CN" altLang="en-US" sz="675" dirty="0">
              <a:solidFill>
                <a:prstClr val="black">
                  <a:tint val="75000"/>
                </a:prstClr>
              </a:solidFill>
              <a:latin typeface="黑体" panose="02010609060101010101" pitchFamily="49" charset="-122"/>
              <a:ea typeface="黑体" panose="02010609060101010101" pitchFamily="49" charset="-122"/>
            </a:endParaRPr>
          </a:p>
        </p:txBody>
      </p:sp>
      <p:sp>
        <p:nvSpPr>
          <p:cNvPr id="35" name="TextBox 1"/>
          <p:cNvSpPr txBox="1"/>
          <p:nvPr/>
        </p:nvSpPr>
        <p:spPr>
          <a:xfrm>
            <a:off x="1022445" y="1689266"/>
            <a:ext cx="6724806" cy="1754326"/>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电影评论情感分析：</a:t>
            </a:r>
            <a:endParaRPr lang="en-US" altLang="zh-CN"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algn="ctr"/>
            <a:r>
              <a:rPr lang="en-US" altLang="zh-CN"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RNN</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循环网络原理</a:t>
            </a:r>
            <a:r>
              <a:rPr lang="zh-CN" altLang="en-US" sz="36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及自然语言处理</a:t>
            </a:r>
            <a:r>
              <a:rPr lang="en-US" altLang="zh-CN" sz="36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NLP</a:t>
            </a:r>
            <a:r>
              <a:rPr lang="zh-CN" altLang="en-US" sz="36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应用</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latin typeface="黑体" panose="02010609060101010101" pitchFamily="49" charset="-122"/>
                <a:ea typeface="黑体" panose="02010609060101010101" pitchFamily="49" charset="-122"/>
              </a:rPr>
            </a:fld>
            <a:endParaRPr lang="zh-CN" altLang="en-US" sz="675" dirty="0">
              <a:solidFill>
                <a:prstClr val="black">
                  <a:tint val="75000"/>
                </a:prstClr>
              </a:solidFill>
              <a:latin typeface="黑体" panose="02010609060101010101" pitchFamily="49" charset="-122"/>
              <a:ea typeface="黑体" panose="02010609060101010101" pitchFamily="49" charset="-122"/>
            </a:endParaRPr>
          </a:p>
        </p:txBody>
      </p:sp>
      <p:grpSp>
        <p:nvGrpSpPr>
          <p:cNvPr id="30" name="组合 29"/>
          <p:cNvGrpSpPr/>
          <p:nvPr/>
        </p:nvGrpSpPr>
        <p:grpSpPr>
          <a:xfrm>
            <a:off x="571141" y="391880"/>
            <a:ext cx="499639" cy="498431"/>
            <a:chOff x="611187" y="261275"/>
            <a:chExt cx="666069" cy="664458"/>
          </a:xfrm>
        </p:grpSpPr>
        <p:sp>
          <p:nvSpPr>
            <p:cNvPr id="31" name="矩形 30"/>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32" name="矩形 31"/>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33"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电影评论情感分析案例描述</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4" name="矩形 33"/>
          <p:cNvSpPr/>
          <p:nvPr/>
        </p:nvSpPr>
        <p:spPr>
          <a:xfrm>
            <a:off x="571141" y="964102"/>
            <a:ext cx="7889369" cy="1615827"/>
          </a:xfrm>
          <a:prstGeom prst="rect">
            <a:avLst/>
          </a:prstGeom>
        </p:spPr>
        <p:txBody>
          <a:bodyPr wrap="square">
            <a:spAutoFit/>
          </a:bodyPr>
          <a:lstStyle/>
          <a:p>
            <a:r>
              <a:rPr lang="zh-CN" altLang="fr-FR" dirty="0">
                <a:latin typeface="黑体" panose="02010609060101010101" pitchFamily="49" charset="-122"/>
                <a:ea typeface="黑体" panose="02010609060101010101" pitchFamily="49" charset="-122"/>
              </a:rPr>
              <a:t>情感分析（</a:t>
            </a:r>
            <a:r>
              <a:rPr lang="fr-FR" altLang="zh-CN" dirty="0">
                <a:latin typeface="黑体" panose="02010609060101010101" pitchFamily="49" charset="-122"/>
                <a:ea typeface="黑体" panose="02010609060101010101" pitchFamily="49" charset="-122"/>
              </a:rPr>
              <a:t>sentiment analysis</a:t>
            </a:r>
            <a:r>
              <a:rPr lang="zh-CN" altLang="fr-FR"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，又称意见挖掘、倾向性分析，是对带有情感色彩的主观性文本进行分析、处理、归纳和推理的过程。</a:t>
            </a:r>
            <a:endParaRPr lang="zh-CN" altLang="fr-FR" dirty="0">
              <a:latin typeface="黑体" panose="02010609060101010101" pitchFamily="49" charset="-122"/>
              <a:ea typeface="黑体" panose="02010609060101010101" pitchFamily="49" charset="-122"/>
            </a:endParaRPr>
          </a:p>
          <a:p>
            <a:endParaRPr lang="en-US" altLang="zh-CN" sz="900"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本例使用</a:t>
            </a:r>
            <a:r>
              <a:rPr lang="en-US" altLang="zh-CN" dirty="0">
                <a:latin typeface="黑体" panose="02010609060101010101" pitchFamily="49" charset="-122"/>
                <a:ea typeface="黑体" panose="02010609060101010101" pitchFamily="49" charset="-122"/>
              </a:rPr>
              <a:t>IMDb</a:t>
            </a:r>
            <a:r>
              <a:rPr lang="zh-CN" altLang="en-US" dirty="0">
                <a:latin typeface="黑体" panose="02010609060101010101" pitchFamily="49" charset="-122"/>
                <a:ea typeface="黑体" panose="02010609060101010101" pitchFamily="49" charset="-122"/>
              </a:rPr>
              <a:t>网络电影数据集，对电影评论的情感倾向进行分析。</a:t>
            </a:r>
            <a:endParaRPr lang="en-US" altLang="zh-CN" dirty="0">
              <a:latin typeface="黑体" panose="02010609060101010101" pitchFamily="49" charset="-122"/>
              <a:ea typeface="黑体" panose="02010609060101010101" pitchFamily="49" charset="-122"/>
            </a:endParaRPr>
          </a:p>
          <a:p>
            <a:r>
              <a:rPr lang="en-US" altLang="zh-CN" dirty="0">
                <a:hlinkClick r:id="rId1"/>
              </a:rPr>
              <a:t>https://www.imdb.com/</a:t>
            </a:r>
            <a:endParaRPr lang="en-US" altLang="zh-CN"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p:txBody>
      </p:sp>
      <p:pic>
        <p:nvPicPr>
          <p:cNvPr id="35" name="图片 34"/>
          <p:cNvPicPr>
            <a:picLocks noChangeAspect="1"/>
          </p:cNvPicPr>
          <p:nvPr/>
        </p:nvPicPr>
        <p:blipFill>
          <a:blip r:embed="rId2"/>
          <a:stretch>
            <a:fillRect/>
          </a:stretch>
        </p:blipFill>
        <p:spPr>
          <a:xfrm>
            <a:off x="3137778" y="3721466"/>
            <a:ext cx="6014702" cy="980478"/>
          </a:xfrm>
          <a:prstGeom prst="rect">
            <a:avLst/>
          </a:prstGeom>
        </p:spPr>
      </p:pic>
      <p:pic>
        <p:nvPicPr>
          <p:cNvPr id="38" name="图片 37"/>
          <p:cNvPicPr>
            <a:picLocks noChangeAspect="1"/>
          </p:cNvPicPr>
          <p:nvPr/>
        </p:nvPicPr>
        <p:blipFill>
          <a:blip r:embed="rId3"/>
          <a:stretch>
            <a:fillRect/>
          </a:stretch>
        </p:blipFill>
        <p:spPr>
          <a:xfrm>
            <a:off x="3129298" y="2610365"/>
            <a:ext cx="3760611" cy="942166"/>
          </a:xfrm>
          <a:prstGeom prst="rect">
            <a:avLst/>
          </a:prstGeom>
        </p:spPr>
      </p:pic>
      <p:pic>
        <p:nvPicPr>
          <p:cNvPr id="40" name="图片 39"/>
          <p:cNvPicPr>
            <a:picLocks noChangeAspect="1"/>
          </p:cNvPicPr>
          <p:nvPr/>
        </p:nvPicPr>
        <p:blipFill>
          <a:blip r:embed="rId4"/>
          <a:stretch>
            <a:fillRect/>
          </a:stretch>
        </p:blipFill>
        <p:spPr>
          <a:xfrm>
            <a:off x="323030" y="2392827"/>
            <a:ext cx="2688074" cy="2573199"/>
          </a:xfrm>
          <a:prstGeom prst="rect">
            <a:avLst/>
          </a:prstGeom>
        </p:spPr>
      </p:pic>
      <p:sp>
        <p:nvSpPr>
          <p:cNvPr id="41" name="文本框 40"/>
          <p:cNvSpPr txBox="1"/>
          <p:nvPr/>
        </p:nvSpPr>
        <p:spPr>
          <a:xfrm>
            <a:off x="7398786" y="2610365"/>
            <a:ext cx="1422184" cy="461665"/>
          </a:xfrm>
          <a:prstGeom prst="rect">
            <a:avLst/>
          </a:prstGeom>
          <a:noFill/>
        </p:spPr>
        <p:txBody>
          <a:bodyPr wrap="non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好？坏？</a:t>
            </a:r>
            <a:endParaRPr lang="zh-CN" altLang="en-US" sz="2400" b="1" dirty="0">
              <a:solidFill>
                <a:schemeClr val="accent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6" y="442311"/>
            <a:ext cx="4252215"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电影评论情感分析</a:t>
            </a:r>
            <a:r>
              <a:rPr lang="en-US"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IMDb</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数据集</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325381" y="1015289"/>
            <a:ext cx="8375274" cy="646331"/>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IMDb</a:t>
            </a:r>
            <a:r>
              <a:rPr lang="zh-CN" altLang="en-US" dirty="0">
                <a:latin typeface="黑体" panose="02010609060101010101" pitchFamily="49" charset="-122"/>
                <a:ea typeface="黑体" panose="02010609060101010101" pitchFamily="49" charset="-122"/>
              </a:rPr>
              <a:t>全称</a:t>
            </a:r>
            <a:r>
              <a:rPr lang="en-US" altLang="zh-CN" dirty="0">
                <a:latin typeface="黑体" panose="02010609060101010101" pitchFamily="49" charset="-122"/>
                <a:ea typeface="黑体" panose="02010609060101010101" pitchFamily="49" charset="-122"/>
              </a:rPr>
              <a:t>Internet Movie Database(</a:t>
            </a:r>
            <a:r>
              <a:rPr lang="zh-CN" altLang="en-US" dirty="0">
                <a:latin typeface="黑体" panose="02010609060101010101" pitchFamily="49" charset="-122"/>
                <a:ea typeface="黑体" panose="02010609060101010101" pitchFamily="49" charset="-122"/>
              </a:rPr>
              <a:t>互联网电影资料库</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是一个关于电影演员、电影、电视节目、电视明星、电子游戏和电影制作的在线数据库。</a:t>
            </a:r>
            <a:endParaRPr lang="en-US" altLang="zh-CN" dirty="0">
              <a:latin typeface="黑体" panose="02010609060101010101" pitchFamily="49" charset="-122"/>
              <a:ea typeface="黑体" panose="02010609060101010101" pitchFamily="49" charset="-122"/>
            </a:endParaRPr>
          </a:p>
        </p:txBody>
      </p:sp>
      <p:sp>
        <p:nvSpPr>
          <p:cNvPr id="2" name="矩形 1"/>
          <p:cNvSpPr/>
          <p:nvPr/>
        </p:nvSpPr>
        <p:spPr>
          <a:xfrm>
            <a:off x="5396900" y="1903339"/>
            <a:ext cx="3384791" cy="461665"/>
          </a:xfrm>
          <a:prstGeom prst="rect">
            <a:avLst/>
          </a:prstGeom>
        </p:spPr>
        <p:txBody>
          <a:bodyPr wrap="square">
            <a:spAutoFit/>
          </a:bodyPr>
          <a:lstStyle/>
          <a:p>
            <a:r>
              <a:rPr lang="en-US" altLang="zh-CN" sz="2400" dirty="0">
                <a:hlinkClick r:id="rId1"/>
              </a:rPr>
              <a:t>https://www.imdb.com/</a:t>
            </a:r>
            <a:endParaRPr lang="en-US" altLang="zh-CN" sz="2400" dirty="0">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2"/>
          <a:stretch>
            <a:fillRect/>
          </a:stretch>
        </p:blipFill>
        <p:spPr>
          <a:xfrm>
            <a:off x="423919" y="1786598"/>
            <a:ext cx="4723584" cy="31604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latin typeface="黑体" panose="02010609060101010101" pitchFamily="49" charset="-122"/>
                <a:ea typeface="黑体" panose="02010609060101010101" pitchFamily="49" charset="-122"/>
              </a:rPr>
            </a:fld>
            <a:endParaRPr lang="zh-CN" altLang="en-US" sz="675" dirty="0">
              <a:solidFill>
                <a:prstClr val="black">
                  <a:tint val="75000"/>
                </a:prstClr>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4035751" y="2205211"/>
            <a:ext cx="4986068" cy="2938289"/>
          </a:xfrm>
          <a:prstGeom prst="rect">
            <a:avLst/>
          </a:prstGeom>
        </p:spPr>
      </p:pic>
      <p:grpSp>
        <p:nvGrpSpPr>
          <p:cNvPr id="5" name="组合 4"/>
          <p:cNvGrpSpPr/>
          <p:nvPr/>
        </p:nvGrpSpPr>
        <p:grpSpPr>
          <a:xfrm>
            <a:off x="571141" y="391880"/>
            <a:ext cx="499639" cy="498431"/>
            <a:chOff x="611187" y="261275"/>
            <a:chExt cx="666069" cy="664458"/>
          </a:xfrm>
        </p:grpSpPr>
        <p:sp>
          <p:nvSpPr>
            <p:cNvPr id="6" name="矩形 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7" name="矩形 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8" name="TextBox 1"/>
          <p:cNvSpPr txBox="1"/>
          <p:nvPr/>
        </p:nvSpPr>
        <p:spPr>
          <a:xfrm>
            <a:off x="1383956" y="442311"/>
            <a:ext cx="4252215"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电影评论情感分析</a:t>
            </a:r>
            <a:r>
              <a:rPr lang="en-US"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IMDb</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数据集</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122181" y="996811"/>
            <a:ext cx="7581208" cy="3970318"/>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斯坦福大学人工智能实验室</a:t>
            </a:r>
            <a:r>
              <a:rPr lang="zh-CN" altLang="en-US" dirty="0">
                <a:latin typeface="黑体" panose="02010609060101010101" pitchFamily="49" charset="-122"/>
                <a:ea typeface="黑体" panose="02010609060101010101" pitchFamily="49" charset="-122"/>
              </a:rPr>
              <a:t>的</a:t>
            </a:r>
            <a:r>
              <a:rPr lang="en-US" altLang="zh-CN" dirty="0">
                <a:latin typeface="黑体" panose="02010609060101010101" pitchFamily="49" charset="-122"/>
                <a:ea typeface="黑体" panose="02010609060101010101" pitchFamily="49" charset="-122"/>
              </a:rPr>
              <a:t>IMDb</a:t>
            </a:r>
            <a:r>
              <a:rPr lang="zh-CN" altLang="en-US" dirty="0">
                <a:latin typeface="黑体" panose="02010609060101010101" pitchFamily="49" charset="-122"/>
                <a:ea typeface="黑体" panose="02010609060101010101" pitchFamily="49" charset="-122"/>
              </a:rPr>
              <a:t>影评数据集：</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hlinkClick r:id="rId2"/>
              </a:rPr>
              <a:t>http://ai.stanford.edu/~amaas/data/sentiment/</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具体数据文件</a:t>
            </a:r>
            <a:r>
              <a:rPr lang="en-US" altLang="zh-CN" dirty="0">
                <a:latin typeface="黑体" panose="02010609060101010101" pitchFamily="49" charset="-122"/>
                <a:ea typeface="黑体" panose="02010609060101010101" pitchFamily="49" charset="-122"/>
              </a:rPr>
              <a:t>URL</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hlinkClick r:id="rId3"/>
              </a:rPr>
              <a:t>http://ai.stanford.edu/~amaas/data/sentiment/aclImdb_v1.tar.gz</a:t>
            </a:r>
            <a:r>
              <a:rPr lang="en-US" altLang="zh-CN"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IMDb</a:t>
            </a:r>
            <a:r>
              <a:rPr lang="zh-CN" altLang="en-US" dirty="0">
                <a:latin typeface="黑体" panose="02010609060101010101" pitchFamily="49" charset="-122"/>
                <a:ea typeface="黑体" panose="02010609060101010101" pitchFamily="49" charset="-122"/>
              </a:rPr>
              <a:t>数据集可用于二分类的情感分析</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主要分为两部分：</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b="1" dirty="0">
                <a:solidFill>
                  <a:srgbClr val="3366FF"/>
                </a:solidFill>
                <a:latin typeface="黑体" panose="02010609060101010101" pitchFamily="49" charset="-122"/>
                <a:ea typeface="黑体" panose="02010609060101010101" pitchFamily="49" charset="-122"/>
              </a:rPr>
              <a:t>训练数据</a:t>
            </a:r>
            <a:r>
              <a:rPr lang="zh-CN" altLang="en-US" dirty="0">
                <a:latin typeface="黑体" panose="02010609060101010101" pitchFamily="49" charset="-122"/>
                <a:ea typeface="黑体" panose="02010609060101010101" pitchFamily="49" charset="-122"/>
              </a:rPr>
              <a:t>：</a:t>
            </a:r>
            <a:r>
              <a:rPr lang="en-US" altLang="zh-CN" b="1" dirty="0">
                <a:solidFill>
                  <a:srgbClr val="FF0000"/>
                </a:solidFill>
                <a:latin typeface="黑体" panose="02010609060101010101" pitchFamily="49" charset="-122"/>
                <a:ea typeface="黑体" panose="02010609060101010101" pitchFamily="49" charset="-122"/>
              </a:rPr>
              <a:t>25000</a:t>
            </a:r>
            <a:r>
              <a:rPr lang="zh-CN" altLang="en-US" dirty="0">
                <a:latin typeface="黑体" panose="02010609060101010101" pitchFamily="49" charset="-122"/>
                <a:ea typeface="黑体" panose="02010609060101010101" pitchFamily="49" charset="-122"/>
              </a:rPr>
              <a:t>个评论</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（正面评论与负面评论各</a:t>
            </a:r>
            <a:r>
              <a:rPr lang="en-US" altLang="zh-CN" dirty="0">
                <a:latin typeface="黑体" panose="02010609060101010101" pitchFamily="49" charset="-122"/>
                <a:ea typeface="黑体" panose="02010609060101010101" pitchFamily="49" charset="-122"/>
              </a:rPr>
              <a:t>12500</a:t>
            </a:r>
            <a:r>
              <a:rPr lang="zh-CN" altLang="en-US" dirty="0">
                <a:latin typeface="黑体" panose="02010609060101010101" pitchFamily="49" charset="-122"/>
                <a:ea typeface="黑体" panose="02010609060101010101" pitchFamily="49" charset="-122"/>
              </a:rPr>
              <a:t>个）</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b="1" dirty="0">
                <a:solidFill>
                  <a:srgbClr val="3366FF"/>
                </a:solidFill>
                <a:latin typeface="黑体" panose="02010609060101010101" pitchFamily="49" charset="-122"/>
                <a:ea typeface="黑体" panose="02010609060101010101" pitchFamily="49" charset="-122"/>
              </a:rPr>
              <a:t>测试数据</a:t>
            </a:r>
            <a:r>
              <a:rPr lang="zh-CN" altLang="en-US" dirty="0">
                <a:latin typeface="黑体" panose="02010609060101010101" pitchFamily="49" charset="-122"/>
                <a:ea typeface="黑体" panose="02010609060101010101" pitchFamily="49" charset="-122"/>
              </a:rPr>
              <a:t>：</a:t>
            </a:r>
            <a:r>
              <a:rPr lang="en-US" altLang="zh-CN" b="1" dirty="0">
                <a:solidFill>
                  <a:srgbClr val="FF0000"/>
                </a:solidFill>
                <a:latin typeface="黑体" panose="02010609060101010101" pitchFamily="49" charset="-122"/>
                <a:ea typeface="黑体" panose="02010609060101010101" pitchFamily="49" charset="-122"/>
              </a:rPr>
              <a:t>25000</a:t>
            </a:r>
            <a:r>
              <a:rPr lang="zh-CN" altLang="en-US" dirty="0">
                <a:latin typeface="黑体" panose="02010609060101010101" pitchFamily="49" charset="-122"/>
                <a:ea typeface="黑体" panose="02010609060101010101" pitchFamily="49" charset="-122"/>
              </a:rPr>
              <a:t>个评论</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（正面评论与负面评论各</a:t>
            </a:r>
            <a:r>
              <a:rPr lang="en-US" altLang="zh-CN" dirty="0">
                <a:latin typeface="黑体" panose="02010609060101010101" pitchFamily="49" charset="-122"/>
                <a:ea typeface="黑体" panose="02010609060101010101" pitchFamily="49" charset="-122"/>
              </a:rPr>
              <a:t>12500</a:t>
            </a:r>
            <a:r>
              <a:rPr lang="zh-CN" altLang="en-US" dirty="0">
                <a:latin typeface="黑体" panose="02010609060101010101" pitchFamily="49" charset="-122"/>
                <a:ea typeface="黑体" panose="02010609060101010101" pitchFamily="49" charset="-122"/>
              </a:rPr>
              <a:t>个）</a:t>
            </a:r>
            <a:endParaRPr lang="en-US" altLang="zh-CN"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latin typeface="黑体" panose="02010609060101010101" pitchFamily="49" charset="-122"/>
                <a:ea typeface="黑体" panose="02010609060101010101" pitchFamily="49" charset="-122"/>
              </a:rPr>
            </a:fld>
            <a:endParaRPr lang="zh-CN" altLang="en-US" sz="675" dirty="0">
              <a:solidFill>
                <a:prstClr val="black">
                  <a:tint val="75000"/>
                </a:prstClr>
              </a:solidFill>
              <a:latin typeface="黑体" panose="02010609060101010101" pitchFamily="49" charset="-122"/>
              <a:ea typeface="黑体" panose="02010609060101010101" pitchFamily="49" charset="-122"/>
            </a:endParaRPr>
          </a:p>
        </p:txBody>
      </p:sp>
      <p:grpSp>
        <p:nvGrpSpPr>
          <p:cNvPr id="5" name="组合 4"/>
          <p:cNvGrpSpPr/>
          <p:nvPr/>
        </p:nvGrpSpPr>
        <p:grpSpPr>
          <a:xfrm>
            <a:off x="571141" y="391880"/>
            <a:ext cx="499639" cy="498431"/>
            <a:chOff x="611187" y="261275"/>
            <a:chExt cx="666069" cy="664458"/>
          </a:xfrm>
        </p:grpSpPr>
        <p:sp>
          <p:nvSpPr>
            <p:cNvPr id="6" name="矩形 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7" name="矩形 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8" name="TextBox 1"/>
          <p:cNvSpPr txBox="1"/>
          <p:nvPr/>
        </p:nvSpPr>
        <p:spPr>
          <a:xfrm>
            <a:off x="1383956" y="442311"/>
            <a:ext cx="4252215" cy="461665"/>
          </a:xfrm>
          <a:prstGeom prst="rect">
            <a:avLst/>
          </a:prstGeom>
          <a:noFill/>
        </p:spPr>
        <p:txBody>
          <a:bodyPr wrap="square" rtlCol="0">
            <a:spAutoFit/>
          </a:bodyPr>
          <a:lstStyle/>
          <a:p>
            <a:r>
              <a:rPr lang="en-US"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IMDb</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数据集样例</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65638" y="2402916"/>
            <a:ext cx="7810612" cy="2031325"/>
          </a:xfrm>
          <a:prstGeom prst="rect">
            <a:avLst/>
          </a:prstGeom>
        </p:spPr>
        <p:txBody>
          <a:bodyPr wrap="square">
            <a:spAutoFit/>
          </a:bodyPr>
          <a:lstStyle/>
          <a:p>
            <a:pPr algn="just"/>
            <a:r>
              <a:rPr lang="en-US" altLang="zh-CN" dirty="0">
                <a:latin typeface="Arial" panose="020B0604020202020204" pitchFamily="34" charset="0"/>
                <a:ea typeface="黑体" panose="02010609060101010101" pitchFamily="49" charset="-122"/>
                <a:cs typeface="Arial" panose="020B0604020202020204" pitchFamily="34" charset="0"/>
              </a:rPr>
              <a:t>Very good drama although it appeared to have a few blank areas leaving the viewers to fill in the action for themselves. I can imagine life being this way for someone who can neither read nor write. This film simply smacked of the real world: the wife who is suddenly the sole supporter, the live-in relatives and their quarrels, the troubled child who gets knocked up and then, typically, drops out of school, a jackass husband who takes the nest egg and buys beer with it. 2 thumbs up.</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pic>
        <p:nvPicPr>
          <p:cNvPr id="10" name="图片 9"/>
          <p:cNvPicPr>
            <a:picLocks noChangeAspect="1"/>
          </p:cNvPicPr>
          <p:nvPr/>
        </p:nvPicPr>
        <p:blipFill>
          <a:blip r:embed="rId1"/>
          <a:stretch>
            <a:fillRect/>
          </a:stretch>
        </p:blipFill>
        <p:spPr>
          <a:xfrm>
            <a:off x="565637" y="1010476"/>
            <a:ext cx="5613689" cy="11113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Deep Dream </a:t>
            </a:r>
            <a:r>
              <a:rPr lang="zh-CN" altLang="en-US" sz="2400" b="1" dirty="0">
                <a:solidFill>
                  <a:schemeClr val="accent1"/>
                </a:solidFill>
                <a:latin typeface="微软雅黑" panose="020B0503020204020204" pitchFamily="34" charset="-122"/>
                <a:ea typeface="微软雅黑" panose="020B0503020204020204" pitchFamily="34" charset="-122"/>
              </a:rPr>
              <a:t>项目简介</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50720" y="2411730"/>
            <a:ext cx="5877560" cy="2486660"/>
          </a:xfrm>
          <a:prstGeom prst="rect">
            <a:avLst/>
          </a:prstGeom>
        </p:spPr>
      </p:pic>
      <p:sp>
        <p:nvSpPr>
          <p:cNvPr id="8" name="矩形 7"/>
          <p:cNvSpPr/>
          <p:nvPr/>
        </p:nvSpPr>
        <p:spPr>
          <a:xfrm>
            <a:off x="429103" y="1245955"/>
            <a:ext cx="8248769" cy="1014730"/>
          </a:xfrm>
          <a:prstGeom prst="rect">
            <a:avLst/>
          </a:prstGeom>
        </p:spPr>
        <p:txBody>
          <a:bodyPr wrap="square">
            <a:spAutoFit/>
          </a:bodyPr>
          <a:p>
            <a:pPr>
              <a:lnSpc>
                <a:spcPct val="150000"/>
              </a:lnSpc>
            </a:pPr>
            <a:r>
              <a:rPr lang="zh-CN" altLang="en-US" sz="2000" dirty="0" smtClean="0">
                <a:latin typeface="微软雅黑" panose="020B0503020204020204" pitchFamily="34" charset="-122"/>
                <a:ea typeface="微软雅黑" panose="020B0503020204020204" pitchFamily="34" charset="-122"/>
              </a:rPr>
              <a:t>是</a:t>
            </a:r>
            <a:r>
              <a:rPr lang="en-US" altLang="zh-CN" sz="2000" dirty="0" smtClean="0">
                <a:latin typeface="微软雅黑" panose="020B0503020204020204" pitchFamily="34" charset="-122"/>
                <a:ea typeface="微软雅黑" panose="020B0503020204020204" pitchFamily="34" charset="-122"/>
              </a:rPr>
              <a:t>Google</a:t>
            </a:r>
            <a:r>
              <a:rPr lang="zh-CN" altLang="en-US" sz="2000" dirty="0" smtClean="0">
                <a:latin typeface="微软雅黑" panose="020B0503020204020204" pitchFamily="34" charset="-122"/>
                <a:ea typeface="微软雅黑" panose="020B0503020204020204" pitchFamily="34" charset="-122"/>
              </a:rPr>
              <a:t>公司在</a:t>
            </a:r>
            <a:r>
              <a:rPr lang="en-US" altLang="zh-CN" sz="2000" dirty="0" smtClean="0">
                <a:latin typeface="微软雅黑" panose="020B0503020204020204" pitchFamily="34" charset="-122"/>
                <a:ea typeface="微软雅黑" panose="020B0503020204020204" pitchFamily="34" charset="-122"/>
              </a:rPr>
              <a:t>2015</a:t>
            </a:r>
            <a:r>
              <a:rPr lang="zh-CN" altLang="en-US" sz="2000" dirty="0" smtClean="0">
                <a:latin typeface="微软雅黑" panose="020B0503020204020204" pitchFamily="34" charset="-122"/>
                <a:ea typeface="微软雅黑" panose="020B0503020204020204" pitchFamily="34" charset="-122"/>
              </a:rPr>
              <a:t>年公布的一项有趣的技术，在训练好的卷积神经网络中，只需设定几个参数，就可以生成一张梦幻</a:t>
            </a:r>
            <a:r>
              <a:rPr lang="zh-CN" altLang="en-US" sz="2000" dirty="0" smtClean="0">
                <a:latin typeface="微软雅黑" panose="020B0503020204020204" pitchFamily="34" charset="-122"/>
                <a:ea typeface="微软雅黑" panose="020B0503020204020204" pitchFamily="34" charset="-122"/>
              </a:rPr>
              <a:t>图像</a:t>
            </a:r>
            <a:endParaRPr lang="zh-CN" altLang="en-US" sz="2000"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latin typeface="黑体" panose="02010609060101010101" pitchFamily="49" charset="-122"/>
                <a:ea typeface="黑体" panose="02010609060101010101" pitchFamily="49" charset="-122"/>
              </a:rPr>
            </a:fld>
            <a:endParaRPr lang="zh-CN" altLang="en-US" sz="675" dirty="0">
              <a:solidFill>
                <a:prstClr val="black">
                  <a:tint val="75000"/>
                </a:prstClr>
              </a:solidFill>
              <a:latin typeface="黑体" panose="02010609060101010101" pitchFamily="49" charset="-122"/>
              <a:ea typeface="黑体" panose="02010609060101010101" pitchFamily="49" charset="-122"/>
            </a:endParaRPr>
          </a:p>
        </p:txBody>
      </p:sp>
      <p:grpSp>
        <p:nvGrpSpPr>
          <p:cNvPr id="5" name="组合 4"/>
          <p:cNvGrpSpPr/>
          <p:nvPr/>
        </p:nvGrpSpPr>
        <p:grpSpPr>
          <a:xfrm>
            <a:off x="571141" y="391880"/>
            <a:ext cx="499639" cy="498431"/>
            <a:chOff x="611187" y="261275"/>
            <a:chExt cx="666069" cy="664458"/>
          </a:xfrm>
        </p:grpSpPr>
        <p:sp>
          <p:nvSpPr>
            <p:cNvPr id="6" name="矩形 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7" name="矩形 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8" name="TextBox 1"/>
          <p:cNvSpPr txBox="1"/>
          <p:nvPr/>
        </p:nvSpPr>
        <p:spPr>
          <a:xfrm>
            <a:off x="1383956" y="442311"/>
            <a:ext cx="4252215" cy="461665"/>
          </a:xfrm>
          <a:prstGeom prst="rect">
            <a:avLst/>
          </a:prstGeom>
          <a:noFill/>
        </p:spPr>
        <p:txBody>
          <a:bodyPr wrap="square" rtlCol="0">
            <a:spAutoFit/>
          </a:bodyPr>
          <a:lstStyle/>
          <a:p>
            <a:r>
              <a:rPr lang="en-US"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IMDb</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数据集样例</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565638" y="2402916"/>
            <a:ext cx="7810612" cy="2031325"/>
          </a:xfrm>
          <a:prstGeom prst="rect">
            <a:avLst/>
          </a:prstGeom>
        </p:spPr>
        <p:txBody>
          <a:bodyPr wrap="square">
            <a:spAutoFit/>
          </a:bodyPr>
          <a:lstStyle/>
          <a:p>
            <a:pPr algn="just"/>
            <a:r>
              <a:rPr lang="en-US" altLang="zh-CN" dirty="0">
                <a:latin typeface="Arial" panose="020B0604020202020204" pitchFamily="34" charset="0"/>
                <a:ea typeface="黑体" panose="02010609060101010101" pitchFamily="49" charset="-122"/>
                <a:cs typeface="Arial" panose="020B0604020202020204" pitchFamily="34" charset="0"/>
              </a:rPr>
              <a:t>Very good drama although it appeared to have a few blank areas leaving the viewers to fill in the action for themselves. I can imagine life being this way for someone who can neither read nor write. This film simply smacked of the real world: the wife who is suddenly the sole supporter, the live-in relatives and their quarrels, the troubled child who gets knocked up and then, typically, drops out of school, a jackass husband who takes the nest egg and buys beer with it. 2 thumbs up.</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pic>
        <p:nvPicPr>
          <p:cNvPr id="10" name="图片 9"/>
          <p:cNvPicPr>
            <a:picLocks noChangeAspect="1"/>
          </p:cNvPicPr>
          <p:nvPr/>
        </p:nvPicPr>
        <p:blipFill>
          <a:blip r:embed="rId1"/>
          <a:stretch>
            <a:fillRect/>
          </a:stretch>
        </p:blipFill>
        <p:spPr>
          <a:xfrm>
            <a:off x="565637" y="1010476"/>
            <a:ext cx="5613689" cy="1111307"/>
          </a:xfrm>
          <a:prstGeom prst="rect">
            <a:avLst/>
          </a:prstGeom>
        </p:spPr>
      </p:pic>
      <p:pic>
        <p:nvPicPr>
          <p:cNvPr id="2" name="图片 1"/>
          <p:cNvPicPr>
            <a:picLocks noChangeAspect="1"/>
          </p:cNvPicPr>
          <p:nvPr/>
        </p:nvPicPr>
        <p:blipFill>
          <a:blip r:embed="rId2"/>
          <a:stretch>
            <a:fillRect/>
          </a:stretch>
        </p:blipFill>
        <p:spPr>
          <a:xfrm>
            <a:off x="0" y="1063419"/>
            <a:ext cx="9144000" cy="39011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latin typeface="黑体" panose="02010609060101010101" pitchFamily="49" charset="-122"/>
                <a:ea typeface="黑体" panose="02010609060101010101" pitchFamily="49" charset="-122"/>
              </a:rPr>
            </a:fld>
            <a:endParaRPr lang="zh-CN" altLang="en-US" sz="675" dirty="0">
              <a:solidFill>
                <a:prstClr val="black">
                  <a:tint val="75000"/>
                </a:prstClr>
              </a:solidFill>
              <a:latin typeface="黑体" panose="02010609060101010101" pitchFamily="49" charset="-122"/>
              <a:ea typeface="黑体" panose="02010609060101010101" pitchFamily="49" charset="-122"/>
            </a:endParaRPr>
          </a:p>
        </p:txBody>
      </p:sp>
      <p:grpSp>
        <p:nvGrpSpPr>
          <p:cNvPr id="5" name="组合 4"/>
          <p:cNvGrpSpPr/>
          <p:nvPr/>
        </p:nvGrpSpPr>
        <p:grpSpPr>
          <a:xfrm>
            <a:off x="571141" y="391880"/>
            <a:ext cx="499639" cy="498431"/>
            <a:chOff x="611187" y="261275"/>
            <a:chExt cx="666069" cy="664458"/>
          </a:xfrm>
        </p:grpSpPr>
        <p:sp>
          <p:nvSpPr>
            <p:cNvPr id="6" name="矩形 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7" name="矩形 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8" name="TextBox 1"/>
          <p:cNvSpPr txBox="1"/>
          <p:nvPr/>
        </p:nvSpPr>
        <p:spPr>
          <a:xfrm>
            <a:off x="1383956" y="442311"/>
            <a:ext cx="4252215" cy="461665"/>
          </a:xfrm>
          <a:prstGeom prst="rect">
            <a:avLst/>
          </a:prstGeom>
          <a:noFill/>
        </p:spPr>
        <p:txBody>
          <a:bodyPr wrap="square" rtlCol="0">
            <a:spAutoFit/>
          </a:bodyPr>
          <a:lstStyle/>
          <a:p>
            <a:r>
              <a:rPr lang="en-US"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IMDb</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数据集样例</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496627" y="2121783"/>
            <a:ext cx="7810612" cy="2862322"/>
          </a:xfrm>
          <a:prstGeom prst="rect">
            <a:avLst/>
          </a:prstGeom>
        </p:spPr>
        <p:txBody>
          <a:bodyPr wrap="square">
            <a:spAutoFit/>
          </a:bodyPr>
          <a:lstStyle/>
          <a:p>
            <a:pPr algn="just"/>
            <a:r>
              <a:rPr lang="en-US" altLang="zh-CN" dirty="0">
                <a:latin typeface="Arial" panose="020B0604020202020204" pitchFamily="34" charset="0"/>
                <a:ea typeface="黑体" panose="02010609060101010101" pitchFamily="49" charset="-122"/>
                <a:cs typeface="Arial" panose="020B0604020202020204" pitchFamily="34" charset="0"/>
              </a:rPr>
              <a:t>This is one of the dumbest films, I've ever seen. It rips off nearly ever type of thriller and manages to make a mess of them all.&lt;</a:t>
            </a:r>
            <a:r>
              <a:rPr lang="en-US" altLang="zh-CN" dirty="0" err="1">
                <a:latin typeface="Arial" panose="020B0604020202020204" pitchFamily="34" charset="0"/>
                <a:ea typeface="黑体" panose="02010609060101010101" pitchFamily="49" charset="-122"/>
                <a:cs typeface="Arial" panose="020B0604020202020204" pitchFamily="34" charset="0"/>
              </a:rPr>
              <a:t>br</a:t>
            </a:r>
            <a:r>
              <a:rPr lang="en-US" altLang="zh-CN" dirty="0">
                <a:latin typeface="Arial" panose="020B0604020202020204" pitchFamily="34" charset="0"/>
                <a:ea typeface="黑体" panose="02010609060101010101" pitchFamily="49" charset="-122"/>
                <a:cs typeface="Arial" panose="020B0604020202020204" pitchFamily="34" charset="0"/>
              </a:rPr>
              <a:t> /&gt;&lt;</a:t>
            </a:r>
            <a:r>
              <a:rPr lang="en-US" altLang="zh-CN" dirty="0" err="1">
                <a:latin typeface="Arial" panose="020B0604020202020204" pitchFamily="34" charset="0"/>
                <a:ea typeface="黑体" panose="02010609060101010101" pitchFamily="49" charset="-122"/>
                <a:cs typeface="Arial" panose="020B0604020202020204" pitchFamily="34" charset="0"/>
              </a:rPr>
              <a:t>br</a:t>
            </a:r>
            <a:r>
              <a:rPr lang="en-US" altLang="zh-CN" dirty="0">
                <a:latin typeface="Arial" panose="020B0604020202020204" pitchFamily="34" charset="0"/>
                <a:ea typeface="黑体" panose="02010609060101010101" pitchFamily="49" charset="-122"/>
                <a:cs typeface="Arial" panose="020B0604020202020204" pitchFamily="34" charset="0"/>
              </a:rPr>
              <a:t> /&gt;There's not a single good line or character in the whole mess. If there was a plot, it was an afterthought and as far as acting goes, there's nothing good to say so Ill say nothing. I honestly cant understand how this type of nonsense gets produced and actually released, does somebody somewhere not at some stage think, 'Oh my god this really is a load of shite' and call it a day. Its crap like this that has people downloading illegally, the trailer looks like a completely different film, at least if you have download it, you haven't wasted your time or money Don't waste your time, this is painful.</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571141" y="1055039"/>
            <a:ext cx="6248721" cy="97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latin typeface="黑体" panose="02010609060101010101" pitchFamily="49" charset="-122"/>
                <a:ea typeface="黑体" panose="02010609060101010101" pitchFamily="49" charset="-122"/>
              </a:rPr>
            </a:fld>
            <a:endParaRPr lang="zh-CN" altLang="en-US" sz="675" dirty="0">
              <a:solidFill>
                <a:prstClr val="black">
                  <a:tint val="75000"/>
                </a:prstClr>
              </a:solidFill>
              <a:latin typeface="黑体" panose="02010609060101010101" pitchFamily="49" charset="-122"/>
              <a:ea typeface="黑体" panose="02010609060101010101" pitchFamily="49" charset="-122"/>
            </a:endParaRPr>
          </a:p>
        </p:txBody>
      </p:sp>
      <p:grpSp>
        <p:nvGrpSpPr>
          <p:cNvPr id="5" name="组合 4"/>
          <p:cNvGrpSpPr/>
          <p:nvPr/>
        </p:nvGrpSpPr>
        <p:grpSpPr>
          <a:xfrm>
            <a:off x="571141" y="391880"/>
            <a:ext cx="499639" cy="498431"/>
            <a:chOff x="611187" y="261275"/>
            <a:chExt cx="666069" cy="664458"/>
          </a:xfrm>
        </p:grpSpPr>
        <p:sp>
          <p:nvSpPr>
            <p:cNvPr id="6" name="矩形 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7" name="矩形 6"/>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8" name="TextBox 1"/>
          <p:cNvSpPr txBox="1"/>
          <p:nvPr/>
        </p:nvSpPr>
        <p:spPr>
          <a:xfrm>
            <a:off x="1383956" y="442311"/>
            <a:ext cx="4252215" cy="461665"/>
          </a:xfrm>
          <a:prstGeom prst="rect">
            <a:avLst/>
          </a:prstGeom>
          <a:noFill/>
        </p:spPr>
        <p:txBody>
          <a:bodyPr wrap="square" rtlCol="0">
            <a:spAutoFit/>
          </a:bodyPr>
          <a:lstStyle/>
          <a:p>
            <a:r>
              <a:rPr lang="en-US"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IMDb</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数据集样例</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矩形 8"/>
          <p:cNvSpPr/>
          <p:nvPr/>
        </p:nvSpPr>
        <p:spPr>
          <a:xfrm>
            <a:off x="496627" y="2121783"/>
            <a:ext cx="7810612" cy="2862322"/>
          </a:xfrm>
          <a:prstGeom prst="rect">
            <a:avLst/>
          </a:prstGeom>
        </p:spPr>
        <p:txBody>
          <a:bodyPr wrap="square">
            <a:spAutoFit/>
          </a:bodyPr>
          <a:lstStyle/>
          <a:p>
            <a:pPr algn="just"/>
            <a:r>
              <a:rPr lang="en-US" altLang="zh-CN" dirty="0">
                <a:latin typeface="Arial" panose="020B0604020202020204" pitchFamily="34" charset="0"/>
                <a:ea typeface="黑体" panose="02010609060101010101" pitchFamily="49" charset="-122"/>
                <a:cs typeface="Arial" panose="020B0604020202020204" pitchFamily="34" charset="0"/>
              </a:rPr>
              <a:t>This is one of the dumbest films, I've ever seen. It rips off nearly ever type of thriller and manages to make a mess of them all.&lt;</a:t>
            </a:r>
            <a:r>
              <a:rPr lang="en-US" altLang="zh-CN" dirty="0" err="1">
                <a:latin typeface="Arial" panose="020B0604020202020204" pitchFamily="34" charset="0"/>
                <a:ea typeface="黑体" panose="02010609060101010101" pitchFamily="49" charset="-122"/>
                <a:cs typeface="Arial" panose="020B0604020202020204" pitchFamily="34" charset="0"/>
              </a:rPr>
              <a:t>br</a:t>
            </a:r>
            <a:r>
              <a:rPr lang="en-US" altLang="zh-CN" dirty="0">
                <a:latin typeface="Arial" panose="020B0604020202020204" pitchFamily="34" charset="0"/>
                <a:ea typeface="黑体" panose="02010609060101010101" pitchFamily="49" charset="-122"/>
                <a:cs typeface="Arial" panose="020B0604020202020204" pitchFamily="34" charset="0"/>
              </a:rPr>
              <a:t> /&gt;&lt;</a:t>
            </a:r>
            <a:r>
              <a:rPr lang="en-US" altLang="zh-CN" dirty="0" err="1">
                <a:latin typeface="Arial" panose="020B0604020202020204" pitchFamily="34" charset="0"/>
                <a:ea typeface="黑体" panose="02010609060101010101" pitchFamily="49" charset="-122"/>
                <a:cs typeface="Arial" panose="020B0604020202020204" pitchFamily="34" charset="0"/>
              </a:rPr>
              <a:t>br</a:t>
            </a:r>
            <a:r>
              <a:rPr lang="en-US" altLang="zh-CN" dirty="0">
                <a:latin typeface="Arial" panose="020B0604020202020204" pitchFamily="34" charset="0"/>
                <a:ea typeface="黑体" panose="02010609060101010101" pitchFamily="49" charset="-122"/>
                <a:cs typeface="Arial" panose="020B0604020202020204" pitchFamily="34" charset="0"/>
              </a:rPr>
              <a:t> /&gt;There's not a single good line or character in the whole mess. If there was a plot, it was an afterthought and as far as acting goes, there's nothing good to say so Ill say nothing. I honestly cant understand how this type of nonsense gets produced and actually released, does somebody somewhere not at some stage think, 'Oh my god this really is a load of shite' and call it a day. Its crap like this that has people downloading illegally, the trailer looks like a completely different film, at least if you have download it, you haven't wasted your time or money Don't waste your time, this is painful.</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pic>
        <p:nvPicPr>
          <p:cNvPr id="4" name="图片 3"/>
          <p:cNvPicPr>
            <a:picLocks noChangeAspect="1"/>
          </p:cNvPicPr>
          <p:nvPr/>
        </p:nvPicPr>
        <p:blipFill>
          <a:blip r:embed="rId1"/>
          <a:stretch>
            <a:fillRect/>
          </a:stretch>
        </p:blipFill>
        <p:spPr>
          <a:xfrm>
            <a:off x="571141" y="1055039"/>
            <a:ext cx="6248721" cy="971600"/>
          </a:xfrm>
          <a:prstGeom prst="rect">
            <a:avLst/>
          </a:prstGeom>
        </p:spPr>
      </p:pic>
      <p:pic>
        <p:nvPicPr>
          <p:cNvPr id="11" name="图片 10"/>
          <p:cNvPicPr>
            <a:picLocks noChangeAspect="1"/>
          </p:cNvPicPr>
          <p:nvPr/>
        </p:nvPicPr>
        <p:blipFill>
          <a:blip r:embed="rId2"/>
          <a:stretch>
            <a:fillRect/>
          </a:stretch>
        </p:blipFill>
        <p:spPr>
          <a:xfrm>
            <a:off x="0" y="1055039"/>
            <a:ext cx="9144000" cy="40079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latin typeface="黑体" panose="02010609060101010101" pitchFamily="49" charset="-122"/>
                <a:ea typeface="黑体" panose="02010609060101010101" pitchFamily="49" charset="-122"/>
              </a:rPr>
            </a:fld>
            <a:endParaRPr lang="zh-CN" altLang="en-US" sz="675" dirty="0">
              <a:solidFill>
                <a:prstClr val="black">
                  <a:tint val="75000"/>
                </a:prstClr>
              </a:solidFill>
              <a:latin typeface="黑体" panose="02010609060101010101" pitchFamily="49" charset="-122"/>
              <a:ea typeface="黑体" panose="02010609060101010101" pitchFamily="49" charset="-122"/>
            </a:endParaRPr>
          </a:p>
        </p:txBody>
      </p:sp>
      <p:grpSp>
        <p:nvGrpSpPr>
          <p:cNvPr id="31" name="组合 30"/>
          <p:cNvGrpSpPr/>
          <p:nvPr/>
        </p:nvGrpSpPr>
        <p:grpSpPr>
          <a:xfrm>
            <a:off x="571141" y="391880"/>
            <a:ext cx="499639" cy="498431"/>
            <a:chOff x="611187" y="261275"/>
            <a:chExt cx="666069" cy="664458"/>
          </a:xfrm>
        </p:grpSpPr>
        <p:sp>
          <p:nvSpPr>
            <p:cNvPr id="32" name="矩形 31"/>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34" name="矩形 33"/>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35"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获得电影评论情感分析模型</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8" name="文本框 37"/>
          <p:cNvSpPr txBox="1"/>
          <p:nvPr/>
        </p:nvSpPr>
        <p:spPr>
          <a:xfrm>
            <a:off x="5509252" y="2415641"/>
            <a:ext cx="1160833"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zh-CN"/>
            </a:defPPr>
            <a:lvl1pPr algn="ctr">
              <a:defRPr sz="2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dirty="0">
                <a:latin typeface="黑体" panose="02010609060101010101" pitchFamily="49" charset="-122"/>
                <a:ea typeface="黑体" panose="02010609060101010101" pitchFamily="49" charset="-122"/>
              </a:rPr>
              <a:t>特征</a:t>
            </a:r>
            <a:endParaRPr lang="en-US" altLang="zh-CN" sz="1800" dirty="0">
              <a:latin typeface="黑体" panose="02010609060101010101" pitchFamily="49" charset="-122"/>
              <a:ea typeface="黑体" panose="02010609060101010101" pitchFamily="49" charset="-122"/>
            </a:endParaRPr>
          </a:p>
        </p:txBody>
      </p:sp>
      <p:grpSp>
        <p:nvGrpSpPr>
          <p:cNvPr id="40" name="组合 39"/>
          <p:cNvGrpSpPr/>
          <p:nvPr/>
        </p:nvGrpSpPr>
        <p:grpSpPr>
          <a:xfrm>
            <a:off x="1415908" y="2437338"/>
            <a:ext cx="1107996" cy="1215229"/>
            <a:chOff x="1383957" y="2881934"/>
            <a:chExt cx="1107996" cy="1215229"/>
          </a:xfrm>
        </p:grpSpPr>
        <p:sp>
          <p:nvSpPr>
            <p:cNvPr id="41" name="文本框 40"/>
            <p:cNvSpPr txBox="1"/>
            <p:nvPr/>
          </p:nvSpPr>
          <p:spPr>
            <a:xfrm>
              <a:off x="1383957" y="2881934"/>
              <a:ext cx="1107996" cy="36933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algn="ctr">
                <a:defRPr>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latin typeface="黑体" panose="02010609060101010101" pitchFamily="49" charset="-122"/>
                  <a:ea typeface="黑体" panose="02010609060101010101" pitchFamily="49" charset="-122"/>
                </a:rPr>
                <a:t>影评文字</a:t>
              </a:r>
              <a:endParaRPr lang="en-US" altLang="zh-CN" dirty="0">
                <a:latin typeface="黑体" panose="02010609060101010101" pitchFamily="49" charset="-122"/>
                <a:ea typeface="黑体" panose="02010609060101010101" pitchFamily="49" charset="-122"/>
              </a:endParaRPr>
            </a:p>
          </p:txBody>
        </p:sp>
        <p:sp>
          <p:nvSpPr>
            <p:cNvPr id="42" name="矩形 41"/>
            <p:cNvSpPr/>
            <p:nvPr/>
          </p:nvSpPr>
          <p:spPr>
            <a:xfrm>
              <a:off x="1605973" y="3727831"/>
              <a:ext cx="663964" cy="36933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solidFill>
                    <a:schemeClr val="lt1"/>
                  </a:solidFill>
                  <a:latin typeface="黑体" panose="02010609060101010101" pitchFamily="49" charset="-122"/>
                  <a:ea typeface="黑体" panose="02010609060101010101" pitchFamily="49" charset="-122"/>
                </a:rPr>
                <a:t>[1,0]</a:t>
              </a:r>
              <a:endParaRPr lang="zh-CN" altLang="en-US" dirty="0">
                <a:solidFill>
                  <a:schemeClr val="lt1"/>
                </a:solidFill>
                <a:latin typeface="黑体" panose="02010609060101010101" pitchFamily="49" charset="-122"/>
                <a:ea typeface="黑体" panose="02010609060101010101" pitchFamily="49" charset="-122"/>
              </a:endParaRPr>
            </a:p>
          </p:txBody>
        </p:sp>
      </p:grpSp>
      <p:grpSp>
        <p:nvGrpSpPr>
          <p:cNvPr id="43" name="组合 42"/>
          <p:cNvGrpSpPr/>
          <p:nvPr/>
        </p:nvGrpSpPr>
        <p:grpSpPr>
          <a:xfrm>
            <a:off x="3196682" y="2427025"/>
            <a:ext cx="1107996" cy="1232541"/>
            <a:chOff x="3665690" y="3112767"/>
            <a:chExt cx="1107996" cy="1232541"/>
          </a:xfrm>
        </p:grpSpPr>
        <p:sp>
          <p:nvSpPr>
            <p:cNvPr id="44" name="文本框 43"/>
            <p:cNvSpPr txBox="1"/>
            <p:nvPr/>
          </p:nvSpPr>
          <p:spPr>
            <a:xfrm>
              <a:off x="3665690" y="3112767"/>
              <a:ext cx="1107996" cy="36933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algn="ctr">
                <a:defRPr>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latin typeface="黑体" panose="02010609060101010101" pitchFamily="49" charset="-122"/>
                  <a:ea typeface="黑体" panose="02010609060101010101" pitchFamily="49" charset="-122"/>
                </a:rPr>
                <a:t>影评文字</a:t>
              </a:r>
              <a:endParaRPr lang="en-US" altLang="zh-CN" dirty="0">
                <a:latin typeface="黑体" panose="02010609060101010101" pitchFamily="49" charset="-122"/>
                <a:ea typeface="黑体" panose="02010609060101010101" pitchFamily="49" charset="-122"/>
              </a:endParaRPr>
            </a:p>
          </p:txBody>
        </p:sp>
        <p:sp>
          <p:nvSpPr>
            <p:cNvPr id="46" name="矩形 45"/>
            <p:cNvSpPr/>
            <p:nvPr/>
          </p:nvSpPr>
          <p:spPr>
            <a:xfrm>
              <a:off x="3869638" y="3975976"/>
              <a:ext cx="663964" cy="36933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solidFill>
                    <a:schemeClr val="lt1"/>
                  </a:solidFill>
                  <a:latin typeface="黑体" panose="02010609060101010101" pitchFamily="49" charset="-122"/>
                  <a:ea typeface="黑体" panose="02010609060101010101" pitchFamily="49" charset="-122"/>
                </a:rPr>
                <a:t>[0,1]</a:t>
              </a:r>
              <a:endParaRPr lang="zh-CN" altLang="en-US" dirty="0">
                <a:solidFill>
                  <a:schemeClr val="lt1"/>
                </a:solidFill>
                <a:latin typeface="黑体" panose="02010609060101010101" pitchFamily="49" charset="-122"/>
                <a:ea typeface="黑体" panose="02010609060101010101" pitchFamily="49" charset="-122"/>
              </a:endParaRPr>
            </a:p>
          </p:txBody>
        </p:sp>
      </p:grpSp>
      <p:sp>
        <p:nvSpPr>
          <p:cNvPr id="47" name="矩形 46"/>
          <p:cNvSpPr/>
          <p:nvPr/>
        </p:nvSpPr>
        <p:spPr>
          <a:xfrm>
            <a:off x="5509253" y="3271148"/>
            <a:ext cx="1160832"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dirty="0">
                <a:solidFill>
                  <a:schemeClr val="bg1"/>
                </a:solidFill>
                <a:latin typeface="黑体" panose="02010609060101010101" pitchFamily="49" charset="-122"/>
                <a:ea typeface="黑体" panose="02010609060101010101" pitchFamily="49" charset="-122"/>
              </a:rPr>
              <a:t>标签</a:t>
            </a:r>
            <a:endParaRPr lang="en-US" altLang="zh-CN" dirty="0">
              <a:solidFill>
                <a:schemeClr val="bg1"/>
              </a:solidFill>
              <a:latin typeface="黑体" panose="02010609060101010101" pitchFamily="49" charset="-122"/>
              <a:ea typeface="黑体" panose="02010609060101010101" pitchFamily="49" charset="-122"/>
            </a:endParaRPr>
          </a:p>
        </p:txBody>
      </p:sp>
      <p:sp>
        <p:nvSpPr>
          <p:cNvPr id="48" name="矩形 47"/>
          <p:cNvSpPr/>
          <p:nvPr/>
        </p:nvSpPr>
        <p:spPr>
          <a:xfrm>
            <a:off x="6986873" y="2803146"/>
            <a:ext cx="2031326" cy="461665"/>
          </a:xfrm>
          <a:prstGeom prst="rect">
            <a:avLst/>
          </a:prstGeom>
          <a:solidFill>
            <a:srgbClr val="FF0000"/>
          </a:solidFill>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深度</a:t>
            </a:r>
            <a:r>
              <a:rPr lang="zh-CN" altLang="en-US" sz="2400">
                <a:solidFill>
                  <a:schemeClr val="bg1"/>
                </a:solidFill>
                <a:latin typeface="黑体" panose="02010609060101010101" pitchFamily="49" charset="-122"/>
                <a:ea typeface="黑体" panose="02010609060101010101" pitchFamily="49" charset="-122"/>
              </a:rPr>
              <a:t>学习模型</a:t>
            </a:r>
            <a:endParaRPr lang="en-US" altLang="zh-CN" sz="2400" dirty="0">
              <a:solidFill>
                <a:schemeClr val="bg1"/>
              </a:solidFill>
              <a:latin typeface="黑体" panose="02010609060101010101" pitchFamily="49" charset="-122"/>
              <a:ea typeface="黑体" panose="02010609060101010101" pitchFamily="49" charset="-122"/>
            </a:endParaRPr>
          </a:p>
        </p:txBody>
      </p:sp>
      <p:cxnSp>
        <p:nvCxnSpPr>
          <p:cNvPr id="49" name="直接箭头连接符 48"/>
          <p:cNvCxnSpPr>
            <a:stCxn id="44" idx="3"/>
            <a:endCxn id="38" idx="1"/>
          </p:cNvCxnSpPr>
          <p:nvPr/>
        </p:nvCxnSpPr>
        <p:spPr>
          <a:xfrm flipV="1">
            <a:off x="4304678" y="2600307"/>
            <a:ext cx="1204574" cy="11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46" idx="3"/>
            <a:endCxn id="47" idx="1"/>
          </p:cNvCxnSpPr>
          <p:nvPr/>
        </p:nvCxnSpPr>
        <p:spPr>
          <a:xfrm flipV="1">
            <a:off x="4064594" y="3455814"/>
            <a:ext cx="1444659" cy="1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stCxn id="38" idx="3"/>
            <a:endCxn id="48" idx="1"/>
          </p:cNvCxnSpPr>
          <p:nvPr/>
        </p:nvCxnSpPr>
        <p:spPr>
          <a:xfrm>
            <a:off x="6670085" y="2600307"/>
            <a:ext cx="316788" cy="433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47" idx="3"/>
            <a:endCxn id="48" idx="1"/>
          </p:cNvCxnSpPr>
          <p:nvPr/>
        </p:nvCxnSpPr>
        <p:spPr>
          <a:xfrm flipV="1">
            <a:off x="6670085" y="3033979"/>
            <a:ext cx="316788" cy="421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2648880" y="2455066"/>
            <a:ext cx="415498" cy="1197501"/>
            <a:chOff x="2827207" y="3147063"/>
            <a:chExt cx="415498" cy="1197501"/>
          </a:xfrm>
        </p:grpSpPr>
        <p:sp>
          <p:nvSpPr>
            <p:cNvPr id="71" name="矩形 70"/>
            <p:cNvSpPr/>
            <p:nvPr/>
          </p:nvSpPr>
          <p:spPr>
            <a:xfrm>
              <a:off x="2827207" y="3975232"/>
              <a:ext cx="343364" cy="369332"/>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72" name="矩形 71"/>
            <p:cNvSpPr/>
            <p:nvPr/>
          </p:nvSpPr>
          <p:spPr>
            <a:xfrm>
              <a:off x="2827207" y="3147063"/>
              <a:ext cx="415498"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grpSp>
      <p:sp>
        <p:nvSpPr>
          <p:cNvPr id="73" name="矩形 72"/>
          <p:cNvSpPr/>
          <p:nvPr/>
        </p:nvSpPr>
        <p:spPr>
          <a:xfrm>
            <a:off x="4278188" y="2228200"/>
            <a:ext cx="1210588" cy="338554"/>
          </a:xfrm>
          <a:prstGeom prst="rect">
            <a:avLst/>
          </a:prstGeom>
        </p:spPr>
        <p:txBody>
          <a:bodyPr wrap="none">
            <a:spAutoFit/>
          </a:bodyPr>
          <a:lstStyle/>
          <a:p>
            <a:r>
              <a:rPr lang="zh-CN" altLang="en-US" sz="1600" dirty="0">
                <a:latin typeface="黑体" panose="02010609060101010101" pitchFamily="49" charset="-122"/>
                <a:ea typeface="黑体" panose="02010609060101010101" pitchFamily="49" charset="-122"/>
              </a:rPr>
              <a:t>数据预处理</a:t>
            </a:r>
            <a:endParaRPr lang="zh-CN" altLang="en-US" sz="1600" dirty="0">
              <a:latin typeface="黑体" panose="02010609060101010101" pitchFamily="49" charset="-122"/>
              <a:ea typeface="黑体" panose="02010609060101010101" pitchFamily="49" charset="-122"/>
            </a:endParaRPr>
          </a:p>
        </p:txBody>
      </p:sp>
      <p:grpSp>
        <p:nvGrpSpPr>
          <p:cNvPr id="74" name="组合 73"/>
          <p:cNvGrpSpPr/>
          <p:nvPr/>
        </p:nvGrpSpPr>
        <p:grpSpPr>
          <a:xfrm>
            <a:off x="174749" y="2437338"/>
            <a:ext cx="1107996" cy="1215229"/>
            <a:chOff x="1383957" y="2881934"/>
            <a:chExt cx="1107996" cy="1215229"/>
          </a:xfrm>
        </p:grpSpPr>
        <p:sp>
          <p:nvSpPr>
            <p:cNvPr id="75" name="文本框 74"/>
            <p:cNvSpPr txBox="1"/>
            <p:nvPr/>
          </p:nvSpPr>
          <p:spPr>
            <a:xfrm>
              <a:off x="1383957" y="2881934"/>
              <a:ext cx="1107996" cy="36933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algn="ctr">
                <a:defRPr>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latin typeface="黑体" panose="02010609060101010101" pitchFamily="49" charset="-122"/>
                  <a:ea typeface="黑体" panose="02010609060101010101" pitchFamily="49" charset="-122"/>
                </a:rPr>
                <a:t>影评文字</a:t>
              </a:r>
              <a:endParaRPr lang="en-US" altLang="zh-CN" dirty="0">
                <a:latin typeface="黑体" panose="02010609060101010101" pitchFamily="49" charset="-122"/>
                <a:ea typeface="黑体" panose="02010609060101010101" pitchFamily="49" charset="-122"/>
              </a:endParaRPr>
            </a:p>
          </p:txBody>
        </p:sp>
        <p:sp>
          <p:nvSpPr>
            <p:cNvPr id="76" name="矩形 75"/>
            <p:cNvSpPr/>
            <p:nvPr/>
          </p:nvSpPr>
          <p:spPr>
            <a:xfrm>
              <a:off x="1605973" y="3727831"/>
              <a:ext cx="663964" cy="36933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a:solidFill>
                    <a:schemeClr val="lt1"/>
                  </a:solidFill>
                  <a:latin typeface="黑体" panose="02010609060101010101" pitchFamily="49" charset="-122"/>
                  <a:ea typeface="黑体" panose="02010609060101010101" pitchFamily="49" charset="-122"/>
                </a:rPr>
                <a:t>[1,0]</a:t>
              </a:r>
              <a:endParaRPr lang="zh-CN" altLang="en-US" dirty="0">
                <a:solidFill>
                  <a:schemeClr val="lt1"/>
                </a:solidFill>
                <a:latin typeface="黑体" panose="02010609060101010101" pitchFamily="49" charset="-122"/>
                <a:ea typeface="黑体" panose="02010609060101010101" pitchFamily="49" charset="-122"/>
              </a:endParaRPr>
            </a:p>
          </p:txBody>
        </p:sp>
      </p:grpSp>
      <p:sp>
        <p:nvSpPr>
          <p:cNvPr id="77" name="矩形 76"/>
          <p:cNvSpPr/>
          <p:nvPr/>
        </p:nvSpPr>
        <p:spPr>
          <a:xfrm>
            <a:off x="174749" y="1444784"/>
            <a:ext cx="4572000" cy="461665"/>
          </a:xfrm>
          <a:prstGeom prst="rect">
            <a:avLst/>
          </a:prstGeom>
        </p:spPr>
        <p:txBody>
          <a:bodyPr>
            <a:spAutoFit/>
          </a:bodyPr>
          <a:lstStyle/>
          <a:p>
            <a:r>
              <a:rPr lang="zh-CN" altLang="en-US" sz="2400" b="1" dirty="0">
                <a:solidFill>
                  <a:schemeClr val="accent1"/>
                </a:solidFill>
                <a:latin typeface="黑体" panose="02010609060101010101" pitchFamily="49" charset="-122"/>
                <a:ea typeface="黑体" panose="02010609060101010101" pitchFamily="49" charset="-122"/>
              </a:rPr>
              <a:t>训练</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2" name="矩形 1"/>
          <p:cNvSpPr/>
          <p:nvPr/>
        </p:nvSpPr>
        <p:spPr>
          <a:xfrm>
            <a:off x="60386" y="2053087"/>
            <a:ext cx="4288034" cy="195819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latin typeface="黑体" panose="02010609060101010101" pitchFamily="49" charset="-122"/>
                <a:ea typeface="黑体" panose="02010609060101010101" pitchFamily="49" charset="-122"/>
              </a:rPr>
            </a:fld>
            <a:endParaRPr lang="zh-CN" altLang="en-US" sz="675" dirty="0">
              <a:solidFill>
                <a:prstClr val="black">
                  <a:tint val="75000"/>
                </a:prstClr>
              </a:solidFill>
              <a:latin typeface="黑体" panose="02010609060101010101" pitchFamily="49" charset="-122"/>
              <a:ea typeface="黑体" panose="02010609060101010101" pitchFamily="49" charset="-122"/>
            </a:endParaRPr>
          </a:p>
        </p:txBody>
      </p:sp>
      <p:grpSp>
        <p:nvGrpSpPr>
          <p:cNvPr id="103" name="组合 102"/>
          <p:cNvGrpSpPr/>
          <p:nvPr/>
        </p:nvGrpSpPr>
        <p:grpSpPr>
          <a:xfrm>
            <a:off x="571141" y="391880"/>
            <a:ext cx="499639" cy="498431"/>
            <a:chOff x="611187" y="261275"/>
            <a:chExt cx="666069" cy="664458"/>
          </a:xfrm>
        </p:grpSpPr>
        <p:sp>
          <p:nvSpPr>
            <p:cNvPr id="104" name="矩形 103"/>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105" name="矩形 104"/>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106"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利用模型进行预测</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07" name="矩形 106"/>
          <p:cNvSpPr/>
          <p:nvPr/>
        </p:nvSpPr>
        <p:spPr>
          <a:xfrm>
            <a:off x="120859" y="1727175"/>
            <a:ext cx="4572000" cy="461665"/>
          </a:xfrm>
          <a:prstGeom prst="rect">
            <a:avLst/>
          </a:prstGeom>
        </p:spPr>
        <p:txBody>
          <a:bodyPr>
            <a:spAutoFit/>
          </a:bodyPr>
          <a:lstStyle/>
          <a:p>
            <a:r>
              <a:rPr lang="zh-CN" altLang="en-US" sz="2400" b="1" dirty="0">
                <a:solidFill>
                  <a:schemeClr val="accent1"/>
                </a:solidFill>
                <a:latin typeface="黑体" panose="02010609060101010101" pitchFamily="49" charset="-122"/>
                <a:ea typeface="黑体" panose="02010609060101010101" pitchFamily="49" charset="-122"/>
              </a:rPr>
              <a:t>预测</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108" name="文本框 107"/>
          <p:cNvSpPr txBox="1"/>
          <p:nvPr/>
        </p:nvSpPr>
        <p:spPr>
          <a:xfrm>
            <a:off x="2765331" y="2869097"/>
            <a:ext cx="1160833"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defPPr>
              <a:defRPr lang="zh-CN"/>
            </a:defPPr>
            <a:lvl1pPr algn="ctr">
              <a:defRPr sz="2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dirty="0">
                <a:latin typeface="黑体" panose="02010609060101010101" pitchFamily="49" charset="-122"/>
                <a:ea typeface="黑体" panose="02010609060101010101" pitchFamily="49" charset="-122"/>
              </a:rPr>
              <a:t>特征</a:t>
            </a:r>
            <a:endParaRPr lang="en-US" altLang="zh-CN" sz="1800" dirty="0">
              <a:latin typeface="黑体" panose="02010609060101010101" pitchFamily="49" charset="-122"/>
              <a:ea typeface="黑体" panose="02010609060101010101" pitchFamily="49" charset="-122"/>
            </a:endParaRPr>
          </a:p>
        </p:txBody>
      </p:sp>
      <p:sp>
        <p:nvSpPr>
          <p:cNvPr id="109" name="文本框 108"/>
          <p:cNvSpPr txBox="1"/>
          <p:nvPr/>
        </p:nvSpPr>
        <p:spPr>
          <a:xfrm>
            <a:off x="120859" y="2869097"/>
            <a:ext cx="1107996" cy="369332"/>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defPPr>
              <a:defRPr lang="zh-CN"/>
            </a:defPPr>
            <a:lvl1pPr algn="ctr">
              <a:defRPr>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latin typeface="黑体" panose="02010609060101010101" pitchFamily="49" charset="-122"/>
                <a:ea typeface="黑体" panose="02010609060101010101" pitchFamily="49" charset="-122"/>
              </a:rPr>
              <a:t>影评文字</a:t>
            </a:r>
            <a:endParaRPr lang="en-US" altLang="zh-CN" dirty="0">
              <a:latin typeface="黑体" panose="02010609060101010101" pitchFamily="49" charset="-122"/>
              <a:ea typeface="黑体" panose="02010609060101010101" pitchFamily="49" charset="-122"/>
            </a:endParaRPr>
          </a:p>
        </p:txBody>
      </p:sp>
      <p:sp>
        <p:nvSpPr>
          <p:cNvPr id="110" name="矩形 109"/>
          <p:cNvSpPr/>
          <p:nvPr/>
        </p:nvSpPr>
        <p:spPr>
          <a:xfrm>
            <a:off x="4723498" y="2822930"/>
            <a:ext cx="2031326" cy="461665"/>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zh-CN" altLang="en-US" sz="2400" dirty="0">
                <a:solidFill>
                  <a:schemeClr val="bg1"/>
                </a:solidFill>
                <a:latin typeface="黑体" panose="02010609060101010101" pitchFamily="49" charset="-122"/>
                <a:ea typeface="黑体" panose="02010609060101010101" pitchFamily="49" charset="-122"/>
              </a:rPr>
              <a:t>深度学习模型</a:t>
            </a:r>
            <a:endParaRPr lang="en-US" altLang="zh-CN" sz="2400" dirty="0">
              <a:solidFill>
                <a:schemeClr val="bg1"/>
              </a:solidFill>
              <a:latin typeface="黑体" panose="02010609060101010101" pitchFamily="49" charset="-122"/>
              <a:ea typeface="黑体" panose="02010609060101010101" pitchFamily="49" charset="-122"/>
            </a:endParaRPr>
          </a:p>
        </p:txBody>
      </p:sp>
      <p:cxnSp>
        <p:nvCxnSpPr>
          <p:cNvPr id="111" name="直接箭头连接符 110"/>
          <p:cNvCxnSpPr>
            <a:stCxn id="109" idx="3"/>
            <a:endCxn id="108" idx="1"/>
          </p:cNvCxnSpPr>
          <p:nvPr/>
        </p:nvCxnSpPr>
        <p:spPr>
          <a:xfrm>
            <a:off x="1228855" y="3053763"/>
            <a:ext cx="15364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接箭头连接符 111"/>
          <p:cNvCxnSpPr>
            <a:stCxn id="108" idx="3"/>
            <a:endCxn id="110" idx="1"/>
          </p:cNvCxnSpPr>
          <p:nvPr/>
        </p:nvCxnSpPr>
        <p:spPr>
          <a:xfrm>
            <a:off x="3926164" y="3053763"/>
            <a:ext cx="797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矩形 112"/>
          <p:cNvSpPr/>
          <p:nvPr/>
        </p:nvSpPr>
        <p:spPr>
          <a:xfrm>
            <a:off x="1321655" y="2715209"/>
            <a:ext cx="1210588" cy="338554"/>
          </a:xfrm>
          <a:prstGeom prst="rect">
            <a:avLst/>
          </a:prstGeom>
        </p:spPr>
        <p:txBody>
          <a:bodyPr wrap="none">
            <a:spAutoFit/>
          </a:bodyPr>
          <a:lstStyle/>
          <a:p>
            <a:r>
              <a:rPr lang="zh-CN" altLang="en-US" sz="1600" dirty="0">
                <a:latin typeface="黑体" panose="02010609060101010101" pitchFamily="49" charset="-122"/>
                <a:ea typeface="黑体" panose="02010609060101010101" pitchFamily="49" charset="-122"/>
              </a:rPr>
              <a:t>数据预处理</a:t>
            </a:r>
            <a:endParaRPr lang="zh-CN" altLang="en-US" sz="1600" dirty="0">
              <a:latin typeface="黑体" panose="02010609060101010101" pitchFamily="49" charset="-122"/>
              <a:ea typeface="黑体" panose="02010609060101010101" pitchFamily="49" charset="-122"/>
            </a:endParaRPr>
          </a:p>
        </p:txBody>
      </p:sp>
      <p:sp>
        <p:nvSpPr>
          <p:cNvPr id="114" name="文本框 113"/>
          <p:cNvSpPr txBox="1"/>
          <p:nvPr/>
        </p:nvSpPr>
        <p:spPr>
          <a:xfrm>
            <a:off x="7581508" y="2457804"/>
            <a:ext cx="1148424"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zh-CN"/>
            </a:defPPr>
            <a:lvl1pPr>
              <a:defRPr sz="2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dirty="0">
                <a:latin typeface="黑体" panose="02010609060101010101" pitchFamily="49" charset="-122"/>
                <a:ea typeface="黑体" panose="02010609060101010101" pitchFamily="49" charset="-122"/>
              </a:rPr>
              <a:t>正面评价</a:t>
            </a:r>
            <a:endParaRPr lang="zh-CN" altLang="en-US" sz="1800" dirty="0">
              <a:latin typeface="黑体" panose="02010609060101010101" pitchFamily="49" charset="-122"/>
              <a:ea typeface="黑体" panose="02010609060101010101" pitchFamily="49" charset="-122"/>
            </a:endParaRPr>
          </a:p>
        </p:txBody>
      </p:sp>
      <p:sp>
        <p:nvSpPr>
          <p:cNvPr id="115" name="文本框 114"/>
          <p:cNvSpPr txBox="1"/>
          <p:nvPr/>
        </p:nvSpPr>
        <p:spPr>
          <a:xfrm>
            <a:off x="7581508" y="3191719"/>
            <a:ext cx="1148424" cy="369332"/>
          </a:xfrm>
          <a:prstGeom prst="rect">
            <a:avLst/>
          </a:prstGeom>
          <a:solidFill>
            <a:srgbClr val="7030A0"/>
          </a:solidFill>
        </p:spPr>
        <p:style>
          <a:lnRef idx="3">
            <a:schemeClr val="lt1"/>
          </a:lnRef>
          <a:fillRef idx="1">
            <a:schemeClr val="accent2"/>
          </a:fillRef>
          <a:effectRef idx="1">
            <a:schemeClr val="accent2"/>
          </a:effectRef>
          <a:fontRef idx="minor">
            <a:schemeClr val="lt1"/>
          </a:fontRef>
        </p:style>
        <p:txBody>
          <a:bodyPr wrap="square" rtlCol="0">
            <a:spAutoFit/>
          </a:bodyPr>
          <a:lstStyle>
            <a:defPPr>
              <a:defRPr lang="zh-CN"/>
            </a:defPPr>
            <a:lvl1pPr>
              <a:defRPr sz="24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800" dirty="0">
                <a:latin typeface="黑体" panose="02010609060101010101" pitchFamily="49" charset="-122"/>
                <a:ea typeface="黑体" panose="02010609060101010101" pitchFamily="49" charset="-122"/>
              </a:rPr>
              <a:t>负面评价</a:t>
            </a:r>
            <a:endParaRPr lang="zh-CN" altLang="en-US" sz="1800" dirty="0">
              <a:latin typeface="黑体" panose="02010609060101010101" pitchFamily="49" charset="-122"/>
              <a:ea typeface="黑体" panose="02010609060101010101" pitchFamily="49" charset="-122"/>
            </a:endParaRPr>
          </a:p>
        </p:txBody>
      </p:sp>
      <p:sp>
        <p:nvSpPr>
          <p:cNvPr id="116" name="文本框 115"/>
          <p:cNvSpPr txBox="1"/>
          <p:nvPr/>
        </p:nvSpPr>
        <p:spPr>
          <a:xfrm>
            <a:off x="6671155" y="2715270"/>
            <a:ext cx="914400"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预测</a:t>
            </a:r>
            <a:endParaRPr lang="zh-CN" altLang="en-US" sz="1600" dirty="0">
              <a:latin typeface="黑体" panose="02010609060101010101" pitchFamily="49" charset="-122"/>
              <a:ea typeface="黑体" panose="02010609060101010101" pitchFamily="49" charset="-122"/>
            </a:endParaRPr>
          </a:p>
        </p:txBody>
      </p:sp>
      <p:cxnSp>
        <p:nvCxnSpPr>
          <p:cNvPr id="117" name="连接符: 肘形 116"/>
          <p:cNvCxnSpPr>
            <a:stCxn id="110" idx="3"/>
            <a:endCxn id="115" idx="1"/>
          </p:cNvCxnSpPr>
          <p:nvPr/>
        </p:nvCxnSpPr>
        <p:spPr>
          <a:xfrm>
            <a:off x="6754824" y="3053763"/>
            <a:ext cx="826684" cy="3226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连接符: 肘形 117"/>
          <p:cNvCxnSpPr>
            <a:stCxn id="110" idx="3"/>
            <a:endCxn id="114" idx="1"/>
          </p:cNvCxnSpPr>
          <p:nvPr/>
        </p:nvCxnSpPr>
        <p:spPr>
          <a:xfrm flipV="1">
            <a:off x="6754824" y="2642470"/>
            <a:ext cx="826684" cy="4112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sp>
        <p:nvSpPr>
          <p:cNvPr id="4" name="TextBox 1"/>
          <p:cNvSpPr txBox="1"/>
          <p:nvPr/>
        </p:nvSpPr>
        <p:spPr>
          <a:xfrm>
            <a:off x="0" y="2045386"/>
            <a:ext cx="6724806"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自然语言处理基础知识</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sp>
        <p:nvSpPr>
          <p:cNvPr id="4" name="TextBox 1"/>
          <p:cNvSpPr txBox="1"/>
          <p:nvPr/>
        </p:nvSpPr>
        <p:spPr>
          <a:xfrm>
            <a:off x="573741" y="1903628"/>
            <a:ext cx="5053064"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分词</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分词</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571141" y="1902148"/>
            <a:ext cx="4265911" cy="2677656"/>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自然语言处理常见特征：</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单独词</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词的</a:t>
            </a:r>
            <a:r>
              <a:rPr lang="en-US" altLang="zh-CN" dirty="0" smtClean="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元组</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单独词或</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元组出现的频率</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词的词性</a:t>
            </a:r>
            <a:endParaRPr lang="en-US" altLang="zh-CN"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词的位置</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想从文本中提取特征，</a:t>
            </a:r>
            <a:r>
              <a:rPr lang="zh-CN" altLang="en-US" sz="2400" b="1" dirty="0">
                <a:solidFill>
                  <a:schemeClr val="accent1"/>
                </a:solidFill>
                <a:latin typeface="黑体" panose="02010609060101010101" pitchFamily="49" charset="-122"/>
                <a:ea typeface="黑体" panose="02010609060101010101" pitchFamily="49" charset="-122"/>
              </a:rPr>
              <a:t>分词</a:t>
            </a:r>
            <a:r>
              <a:rPr lang="zh-CN" altLang="en-US" dirty="0">
                <a:latin typeface="黑体" panose="02010609060101010101" pitchFamily="49" charset="-122"/>
                <a:ea typeface="黑体" panose="02010609060101010101" pitchFamily="49" charset="-122"/>
              </a:rPr>
              <a:t>非常重要。</a:t>
            </a:r>
            <a:endParaRPr lang="en-US" altLang="zh-CN" dirty="0">
              <a:latin typeface="黑体" panose="02010609060101010101" pitchFamily="49" charset="-122"/>
              <a:ea typeface="黑体" panose="02010609060101010101" pitchFamily="49" charset="-122"/>
            </a:endParaRPr>
          </a:p>
        </p:txBody>
      </p:sp>
      <p:sp>
        <p:nvSpPr>
          <p:cNvPr id="9" name="矩形 8"/>
          <p:cNvSpPr/>
          <p:nvPr/>
        </p:nvSpPr>
        <p:spPr>
          <a:xfrm>
            <a:off x="2957079" y="1288982"/>
            <a:ext cx="2821606" cy="461665"/>
          </a:xfrm>
          <a:prstGeom prst="rect">
            <a:avLst/>
          </a:prstGeom>
        </p:spPr>
        <p:txBody>
          <a:bodyPr wrap="none">
            <a:spAutoFit/>
          </a:bodyPr>
          <a:lstStyle/>
          <a:p>
            <a:r>
              <a:rPr lang="zh-CN" altLang="en-US" sz="2400" b="1" dirty="0">
                <a:solidFill>
                  <a:schemeClr val="accent1"/>
                </a:solidFill>
                <a:latin typeface="黑体" panose="02010609060101010101" pitchFamily="49" charset="-122"/>
                <a:ea typeface="黑体" panose="02010609060101010101" pitchFamily="49" charset="-122"/>
              </a:rPr>
              <a:t>文本</a:t>
            </a:r>
            <a:r>
              <a:rPr lang="en-US" altLang="zh-CN" sz="2400" b="1" dirty="0">
                <a:solidFill>
                  <a:schemeClr val="accent1"/>
                </a:solidFill>
                <a:latin typeface="黑体" panose="02010609060101010101" pitchFamily="49" charset="-122"/>
                <a:ea typeface="黑体" panose="02010609060101010101" pitchFamily="49" charset="-122"/>
              </a:rPr>
              <a:t>         </a:t>
            </a:r>
            <a:r>
              <a:rPr lang="zh-CN" altLang="en-US" sz="2400" b="1" dirty="0">
                <a:solidFill>
                  <a:schemeClr val="accent1"/>
                </a:solidFill>
                <a:latin typeface="黑体" panose="02010609060101010101" pitchFamily="49" charset="-122"/>
                <a:ea typeface="黑体" panose="02010609060101010101" pitchFamily="49" charset="-122"/>
              </a:rPr>
              <a:t>特征</a:t>
            </a:r>
            <a:endParaRPr lang="en-US" altLang="zh-CN" sz="2400" b="1" dirty="0">
              <a:solidFill>
                <a:schemeClr val="accent1"/>
              </a:solidFill>
              <a:latin typeface="黑体" panose="02010609060101010101" pitchFamily="49" charset="-122"/>
              <a:ea typeface="黑体" panose="02010609060101010101" pitchFamily="49" charset="-122"/>
            </a:endParaRPr>
          </a:p>
        </p:txBody>
      </p:sp>
      <p:sp>
        <p:nvSpPr>
          <p:cNvPr id="10" name="箭头: 右 9"/>
          <p:cNvSpPr/>
          <p:nvPr/>
        </p:nvSpPr>
        <p:spPr>
          <a:xfrm>
            <a:off x="4135772" y="1384183"/>
            <a:ext cx="436228" cy="316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分词问题</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175490" y="1556087"/>
            <a:ext cx="8617527" cy="2585323"/>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在英语中，每个单词就是一个词。</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I can play football, basketball, and badminton.</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分词为：</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I</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can</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play</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football</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basketball</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and</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badminton</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在中文中，词由字组成，需要根据文本的语义将文本划分成一个个词。</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“我会踢足球，打篮球和羽毛球。”</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分词为：</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“我”“会”“踢”“足球”“打”“篮球”“和”“羽毛球”</a:t>
            </a:r>
            <a:endParaRPr lang="zh-CN" altLang="en-US"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中文分词实现</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571141" y="2111564"/>
            <a:ext cx="8221876" cy="1200329"/>
          </a:xfrm>
          <a:prstGeom prst="rect">
            <a:avLst/>
          </a:prstGeom>
        </p:spPr>
        <p:txBody>
          <a:bodyPr wrap="square">
            <a:spAutoFit/>
          </a:bodyPr>
          <a:lstStyle/>
          <a:p>
            <a:r>
              <a:rPr lang="en-US" altLang="zh-CN" sz="2400" dirty="0" err="1">
                <a:hlinkClick r:id="rId1"/>
              </a:rPr>
              <a:t>j</a:t>
            </a:r>
            <a:r>
              <a:rPr lang="en-US" altLang="zh-CN" sz="2400" dirty="0" err="1" smtClean="0">
                <a:hlinkClick r:id="rId1"/>
              </a:rPr>
              <a:t>ieba</a:t>
            </a:r>
            <a:r>
              <a:rPr lang="en-US" altLang="zh-CN" sz="2400" dirty="0" smtClean="0"/>
              <a:t>     </a:t>
            </a:r>
            <a:r>
              <a:rPr lang="zh-CN" altLang="en-US" sz="2400" dirty="0" smtClean="0"/>
              <a:t>（</a:t>
            </a:r>
            <a:r>
              <a:rPr lang="zh-CN" altLang="en-US" sz="2400" dirty="0"/>
              <a:t>结巴分词）</a:t>
            </a:r>
            <a:endParaRPr lang="zh-CN" altLang="en-US" sz="2400" dirty="0"/>
          </a:p>
          <a:p>
            <a:r>
              <a:rPr lang="en-US" altLang="zh-CN" sz="2400" dirty="0">
                <a:hlinkClick r:id="rId2"/>
              </a:rPr>
              <a:t>THULAC</a:t>
            </a:r>
            <a:r>
              <a:rPr lang="zh-CN" altLang="en-US" sz="2400" dirty="0"/>
              <a:t>（清华大学自然语言处理与社会人文计算实验室）</a:t>
            </a:r>
            <a:endParaRPr lang="zh-CN" altLang="en-US" sz="2400" dirty="0"/>
          </a:p>
          <a:p>
            <a:r>
              <a:rPr lang="en-US" altLang="zh-CN" sz="2400" dirty="0" err="1" smtClean="0">
                <a:hlinkClick r:id="rId3"/>
              </a:rPr>
              <a:t>pkuseg</a:t>
            </a:r>
            <a:r>
              <a:rPr lang="en-US" altLang="zh-CN" sz="2400" dirty="0" smtClean="0"/>
              <a:t>  </a:t>
            </a:r>
            <a:r>
              <a:rPr lang="zh-CN" altLang="en-US" sz="2400" dirty="0" smtClean="0"/>
              <a:t>（</a:t>
            </a:r>
            <a:r>
              <a:rPr lang="zh-CN" altLang="en-US" sz="2400" dirty="0"/>
              <a:t>北京大学语言计算与机器学习研究组</a:t>
            </a:r>
            <a:r>
              <a:rPr lang="zh-CN" altLang="en-US" sz="2400" dirty="0" smtClean="0"/>
              <a:t>）</a:t>
            </a:r>
            <a:endParaRPr lang="zh-CN" altLang="en-US" sz="2400" dirty="0"/>
          </a:p>
        </p:txBody>
      </p:sp>
      <p:sp>
        <p:nvSpPr>
          <p:cNvPr id="2" name="矩形 1"/>
          <p:cNvSpPr/>
          <p:nvPr/>
        </p:nvSpPr>
        <p:spPr>
          <a:xfrm>
            <a:off x="571141" y="1338786"/>
            <a:ext cx="3137975" cy="46166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en-US" altLang="zh-CN" sz="2400" b="1" dirty="0">
                <a:latin typeface="微软雅黑" panose="020B0503020204020204" pitchFamily="34" charset="-122"/>
                <a:ea typeface="微软雅黑" panose="020B0503020204020204" pitchFamily="34" charset="-122"/>
              </a:rPr>
              <a:t>Python</a:t>
            </a:r>
            <a:r>
              <a:rPr lang="zh-CN" altLang="en-US" sz="2400" b="1" dirty="0">
                <a:latin typeface="微软雅黑" panose="020B0503020204020204" pitchFamily="34" charset="-122"/>
                <a:ea typeface="微软雅黑" panose="020B0503020204020204" pitchFamily="34" charset="-122"/>
              </a:rPr>
              <a:t>的中文分词库</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1980" y="996811"/>
            <a:ext cx="8568784" cy="4030006"/>
          </a:xfrm>
          <a:prstGeom prst="rect">
            <a:avLst/>
          </a:prstGeom>
        </p:spPr>
      </p:pic>
      <p:sp>
        <p:nvSpPr>
          <p:cNvPr id="9" name="TextBox 1"/>
          <p:cNvSpPr txBox="1"/>
          <p:nvPr/>
        </p:nvSpPr>
        <p:spPr>
          <a:xfrm>
            <a:off x="1383957" y="442311"/>
            <a:ext cx="3822357" cy="461665"/>
          </a:xfrm>
          <a:prstGeom prst="rect">
            <a:avLst/>
          </a:prstGeom>
          <a:noFill/>
        </p:spPr>
        <p:txBody>
          <a:bodyPr wrap="square" rtlCol="0">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Deep Dream </a:t>
            </a:r>
            <a:r>
              <a:rPr lang="zh-CN" altLang="en-US" sz="2400" b="1" dirty="0">
                <a:solidFill>
                  <a:schemeClr val="accent1"/>
                </a:solidFill>
                <a:latin typeface="微软雅黑" panose="020B0503020204020204" pitchFamily="34" charset="-122"/>
                <a:ea typeface="微软雅黑" panose="020B0503020204020204" pitchFamily="34" charset="-122"/>
              </a:rPr>
              <a:t>项目简介</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结巴分词</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571141" y="1094610"/>
            <a:ext cx="8221876" cy="3785652"/>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smtClean="0"/>
              <a:t>三</a:t>
            </a:r>
            <a:r>
              <a:rPr lang="zh-CN" altLang="en-US" sz="2000" b="1" dirty="0"/>
              <a:t>种分词模式</a:t>
            </a:r>
            <a:r>
              <a:rPr lang="zh-CN" altLang="en-US" sz="2000" b="1" dirty="0" smtClean="0"/>
              <a:t>：</a:t>
            </a:r>
            <a:endParaRPr lang="en-US" altLang="zh-CN" sz="2000" b="1" dirty="0" smtClean="0"/>
          </a:p>
          <a:p>
            <a:pPr marL="914400" lvl="1" indent="-457200">
              <a:lnSpc>
                <a:spcPct val="150000"/>
              </a:lnSpc>
              <a:buFont typeface="+mj-ea"/>
              <a:buAutoNum type="circleNumDbPlain"/>
            </a:pPr>
            <a:r>
              <a:rPr lang="zh-CN" altLang="en-US" sz="2000" b="1" dirty="0" smtClean="0"/>
              <a:t>精确模式</a:t>
            </a:r>
            <a:r>
              <a:rPr lang="zh-CN" altLang="en-US" sz="2000" dirty="0" smtClean="0"/>
              <a:t>：试图</a:t>
            </a:r>
            <a:r>
              <a:rPr lang="zh-CN" altLang="en-US" sz="2000" dirty="0"/>
              <a:t>将句子最精确地切开，适合文本</a:t>
            </a:r>
            <a:r>
              <a:rPr lang="zh-CN" altLang="en-US" sz="2000" dirty="0" smtClean="0"/>
              <a:t>分析</a:t>
            </a:r>
            <a:endParaRPr lang="en-US" altLang="zh-CN" sz="2000" dirty="0" smtClean="0"/>
          </a:p>
          <a:p>
            <a:pPr marL="914400" lvl="1" indent="-457200">
              <a:lnSpc>
                <a:spcPct val="150000"/>
              </a:lnSpc>
              <a:buFont typeface="+mj-ea"/>
              <a:buAutoNum type="circleNumDbPlain"/>
            </a:pPr>
            <a:r>
              <a:rPr lang="zh-CN" altLang="en-US" sz="2000" b="1" dirty="0" smtClean="0"/>
              <a:t>全模式</a:t>
            </a:r>
            <a:r>
              <a:rPr lang="zh-CN" altLang="en-US" sz="2000" dirty="0" smtClean="0"/>
              <a:t>：把</a:t>
            </a:r>
            <a:r>
              <a:rPr lang="zh-CN" altLang="en-US" sz="2000" dirty="0"/>
              <a:t>句子中所有的可以成词的词语都扫描出来</a:t>
            </a:r>
            <a:r>
              <a:rPr lang="en-US" altLang="zh-CN" sz="2000" dirty="0"/>
              <a:t>, </a:t>
            </a:r>
            <a:r>
              <a:rPr lang="zh-CN" altLang="en-US" sz="2000" dirty="0"/>
              <a:t>速度非常快，但是不能解决</a:t>
            </a:r>
            <a:r>
              <a:rPr lang="zh-CN" altLang="en-US" sz="2000" dirty="0" smtClean="0"/>
              <a:t>歧义</a:t>
            </a:r>
            <a:endParaRPr lang="zh-CN" altLang="en-US" sz="2000" dirty="0"/>
          </a:p>
          <a:p>
            <a:pPr marL="914400" lvl="1" indent="-457200">
              <a:lnSpc>
                <a:spcPct val="150000"/>
              </a:lnSpc>
              <a:buFont typeface="+mj-ea"/>
              <a:buAutoNum type="circleNumDbPlain"/>
            </a:pPr>
            <a:r>
              <a:rPr lang="zh-CN" altLang="en-US" sz="2000" b="1" dirty="0"/>
              <a:t>搜索引擎</a:t>
            </a:r>
            <a:r>
              <a:rPr lang="zh-CN" altLang="en-US" sz="2000" b="1" dirty="0" smtClean="0"/>
              <a:t>模式</a:t>
            </a:r>
            <a:r>
              <a:rPr lang="zh-CN" altLang="en-US" sz="2000" dirty="0" smtClean="0"/>
              <a:t>：在</a:t>
            </a:r>
            <a:r>
              <a:rPr lang="zh-CN" altLang="en-US" sz="2000" dirty="0"/>
              <a:t>精确模式的基础上，对长词再次切分，提高召回率，适合用于搜索引擎</a:t>
            </a:r>
            <a:r>
              <a:rPr lang="zh-CN" altLang="en-US" sz="2000" dirty="0" smtClean="0"/>
              <a:t>分词</a:t>
            </a:r>
            <a:endParaRPr lang="zh-CN" altLang="en-US" sz="2000" dirty="0"/>
          </a:p>
          <a:p>
            <a:pPr marL="342900" indent="-342900">
              <a:lnSpc>
                <a:spcPct val="150000"/>
              </a:lnSpc>
              <a:buFont typeface="Arial" panose="020B0604020202020204" pitchFamily="34" charset="0"/>
              <a:buChar char="•"/>
            </a:pPr>
            <a:r>
              <a:rPr lang="zh-CN" altLang="en-US" sz="2000" b="1" dirty="0"/>
              <a:t>支持繁体分词</a:t>
            </a:r>
            <a:endParaRPr lang="zh-CN" altLang="en-US" sz="2000" b="1" dirty="0"/>
          </a:p>
          <a:p>
            <a:pPr marL="342900" indent="-342900">
              <a:lnSpc>
                <a:spcPct val="150000"/>
              </a:lnSpc>
              <a:buFont typeface="Arial" panose="020B0604020202020204" pitchFamily="34" charset="0"/>
              <a:buChar char="•"/>
            </a:pPr>
            <a:r>
              <a:rPr lang="zh-CN" altLang="en-US" sz="2000" b="1" dirty="0"/>
              <a:t>支持自定义</a:t>
            </a:r>
            <a:r>
              <a:rPr lang="zh-CN" altLang="en-US" sz="2000" b="1" dirty="0" smtClean="0"/>
              <a:t>词典</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安装</a:t>
            </a:r>
            <a:r>
              <a:rPr lang="zh-CN" altLang="en-US"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分词库</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571141" y="872414"/>
            <a:ext cx="8221876" cy="506292"/>
          </a:xfrm>
          <a:prstGeom prst="rect">
            <a:avLst/>
          </a:prstGeom>
        </p:spPr>
        <p:txBody>
          <a:bodyPr wrap="square">
            <a:spAutoFit/>
          </a:bodyPr>
          <a:lstStyle/>
          <a:p>
            <a:pPr>
              <a:lnSpc>
                <a:spcPct val="150000"/>
              </a:lnSpc>
            </a:pPr>
            <a:r>
              <a:rPr lang="zh-CN" altLang="en-US" sz="2000" b="1" dirty="0" smtClean="0"/>
              <a:t> </a:t>
            </a:r>
            <a:r>
              <a:rPr lang="en-US" altLang="zh-CN" sz="2000" b="1" dirty="0" smtClean="0">
                <a:solidFill>
                  <a:srgbClr val="C00000"/>
                </a:solidFill>
              </a:rPr>
              <a:t>pip install </a:t>
            </a:r>
            <a:r>
              <a:rPr lang="en-US" altLang="zh-CN" sz="2000" b="1" dirty="0" err="1" smtClean="0">
                <a:solidFill>
                  <a:srgbClr val="C00000"/>
                </a:solidFill>
              </a:rPr>
              <a:t>jieba</a:t>
            </a:r>
            <a:endParaRPr lang="en-US" altLang="zh-CN" sz="2000" b="1" dirty="0" smtClean="0">
              <a:solidFill>
                <a:srgbClr val="C00000"/>
              </a:solidFill>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8767" y="1460596"/>
            <a:ext cx="6563704" cy="355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结巴分词使用</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571141" y="1094610"/>
            <a:ext cx="8221876" cy="332398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b="1" dirty="0" err="1">
                <a:solidFill>
                  <a:srgbClr val="FF0000"/>
                </a:solidFill>
              </a:rPr>
              <a:t>jieba.cut</a:t>
            </a:r>
            <a:r>
              <a:rPr lang="en-US" altLang="zh-CN" sz="2000" b="1" dirty="0">
                <a:solidFill>
                  <a:srgbClr val="FF0000"/>
                </a:solidFill>
              </a:rPr>
              <a:t> </a:t>
            </a:r>
            <a:r>
              <a:rPr lang="zh-CN" altLang="en-US" sz="2000" b="1" dirty="0"/>
              <a:t>方法接受三个输入参数</a:t>
            </a:r>
            <a:r>
              <a:rPr lang="en-US" altLang="zh-CN" sz="2000" b="1" dirty="0"/>
              <a:t>: </a:t>
            </a:r>
            <a:r>
              <a:rPr lang="zh-CN" altLang="en-US" sz="2000" b="1" dirty="0"/>
              <a:t>需要分词的字符串；</a:t>
            </a:r>
            <a:r>
              <a:rPr lang="en-US" altLang="zh-CN" sz="2000" b="1" dirty="0" err="1"/>
              <a:t>cut_all</a:t>
            </a:r>
            <a:r>
              <a:rPr lang="en-US" altLang="zh-CN" sz="2000" b="1" dirty="0"/>
              <a:t> </a:t>
            </a:r>
            <a:r>
              <a:rPr lang="zh-CN" altLang="en-US" sz="2000" b="1" dirty="0"/>
              <a:t>参数用来控制是否采用全模式；</a:t>
            </a:r>
            <a:r>
              <a:rPr lang="en-US" altLang="zh-CN" sz="2000" b="1" dirty="0"/>
              <a:t>HMM </a:t>
            </a:r>
            <a:r>
              <a:rPr lang="zh-CN" altLang="en-US" sz="2000" b="1" dirty="0"/>
              <a:t>参数用来控制是否使用 </a:t>
            </a:r>
            <a:r>
              <a:rPr lang="en-US" altLang="zh-CN" sz="2000" b="1" dirty="0"/>
              <a:t>HMM </a:t>
            </a:r>
            <a:r>
              <a:rPr lang="zh-CN" altLang="en-US" sz="2000" b="1" dirty="0" smtClean="0"/>
              <a:t>模型</a:t>
            </a:r>
            <a:endParaRPr lang="en-US" altLang="zh-CN" sz="2000" b="1" dirty="0" smtClean="0"/>
          </a:p>
          <a:p>
            <a:pPr marL="342900" indent="-342900">
              <a:lnSpc>
                <a:spcPct val="150000"/>
              </a:lnSpc>
              <a:buFont typeface="Arial" panose="020B0604020202020204" pitchFamily="34" charset="0"/>
              <a:buChar char="•"/>
            </a:pPr>
            <a:r>
              <a:rPr lang="en-US" altLang="zh-CN" sz="2000" b="1" dirty="0" err="1" smtClean="0">
                <a:solidFill>
                  <a:srgbClr val="FF0000"/>
                </a:solidFill>
              </a:rPr>
              <a:t>jieba.cut_for_search</a:t>
            </a:r>
            <a:r>
              <a:rPr lang="en-US" altLang="zh-CN" sz="2000" b="1" dirty="0" smtClean="0"/>
              <a:t> </a:t>
            </a:r>
            <a:r>
              <a:rPr lang="zh-CN" altLang="en-US" sz="2000" b="1" dirty="0"/>
              <a:t>方法接受两个参数：需要分词的字符串；是否使用 </a:t>
            </a:r>
            <a:r>
              <a:rPr lang="en-US" altLang="zh-CN" sz="2000" b="1" dirty="0"/>
              <a:t>HMM </a:t>
            </a:r>
            <a:r>
              <a:rPr lang="zh-CN" altLang="en-US" sz="2000" b="1" dirty="0"/>
              <a:t>模型。该方法适合用于搜索引擎构建倒排索引的</a:t>
            </a:r>
            <a:r>
              <a:rPr lang="zh-CN" altLang="en-US" sz="2000" b="1" dirty="0" smtClean="0"/>
              <a:t>分词</a:t>
            </a:r>
            <a:endParaRPr lang="en-US" altLang="zh-CN" sz="2000" b="1" dirty="0"/>
          </a:p>
          <a:p>
            <a:pPr marL="342900" indent="-342900">
              <a:lnSpc>
                <a:spcPct val="150000"/>
              </a:lnSpc>
              <a:buFont typeface="Arial" panose="020B0604020202020204" pitchFamily="34" charset="0"/>
              <a:buChar char="•"/>
            </a:pPr>
            <a:r>
              <a:rPr lang="en-US" altLang="zh-CN" sz="2000" b="1" dirty="0" err="1"/>
              <a:t>jieba.cut</a:t>
            </a:r>
            <a:r>
              <a:rPr lang="en-US" altLang="zh-CN" sz="2000" b="1" dirty="0"/>
              <a:t> </a:t>
            </a:r>
            <a:r>
              <a:rPr lang="zh-CN" altLang="en-US" sz="2000" b="1" dirty="0"/>
              <a:t>以及 </a:t>
            </a:r>
            <a:r>
              <a:rPr lang="en-US" altLang="zh-CN" sz="2000" b="1" dirty="0" err="1"/>
              <a:t>jieba.cut_for_search</a:t>
            </a:r>
            <a:r>
              <a:rPr lang="en-US" altLang="zh-CN" sz="2000" b="1" dirty="0"/>
              <a:t> </a:t>
            </a:r>
            <a:r>
              <a:rPr lang="zh-CN" altLang="en-US" sz="2000" b="1" dirty="0"/>
              <a:t>返回的结构都是一个</a:t>
            </a:r>
            <a:r>
              <a:rPr lang="zh-CN" altLang="en-US" sz="2000" b="1" dirty="0">
                <a:solidFill>
                  <a:srgbClr val="3366FF"/>
                </a:solidFill>
              </a:rPr>
              <a:t>可迭代的 </a:t>
            </a:r>
            <a:r>
              <a:rPr lang="en-US" altLang="zh-CN" sz="2000" b="1" dirty="0">
                <a:solidFill>
                  <a:srgbClr val="3366FF"/>
                </a:solidFill>
              </a:rPr>
              <a:t>generator</a:t>
            </a:r>
            <a:r>
              <a:rPr lang="zh-CN" altLang="en-US" sz="2000" b="1" dirty="0"/>
              <a:t>，可以使用 </a:t>
            </a:r>
            <a:r>
              <a:rPr lang="en-US" altLang="zh-CN" sz="2000" b="1" dirty="0"/>
              <a:t>for </a:t>
            </a:r>
            <a:r>
              <a:rPr lang="zh-CN" altLang="en-US" sz="2000" b="1" dirty="0"/>
              <a:t>循环来获得分词后得到的每一个</a:t>
            </a:r>
            <a:r>
              <a:rPr lang="zh-CN" altLang="en-US" sz="2000" b="1" dirty="0" smtClean="0"/>
              <a:t>词语，</a:t>
            </a:r>
            <a:r>
              <a:rPr lang="zh-CN" altLang="en-US" sz="2000" b="1" dirty="0"/>
              <a:t>或者用</a:t>
            </a:r>
            <a:r>
              <a:rPr lang="en-US" altLang="zh-CN" sz="2000" b="1" dirty="0" err="1">
                <a:solidFill>
                  <a:srgbClr val="FF0000"/>
                </a:solidFill>
              </a:rPr>
              <a:t>jieba.lcut</a:t>
            </a:r>
            <a:r>
              <a:rPr lang="en-US" altLang="zh-CN" sz="2000" b="1" dirty="0"/>
              <a:t> </a:t>
            </a:r>
            <a:r>
              <a:rPr lang="zh-CN" altLang="en-US" sz="2000" b="1" dirty="0"/>
              <a:t>以及 </a:t>
            </a:r>
            <a:r>
              <a:rPr lang="en-US" altLang="zh-CN" sz="2000" b="1" dirty="0" err="1">
                <a:solidFill>
                  <a:srgbClr val="FF0000"/>
                </a:solidFill>
              </a:rPr>
              <a:t>jieba.lcut_for_search</a:t>
            </a:r>
            <a:r>
              <a:rPr lang="en-US" altLang="zh-CN" sz="2000" b="1" dirty="0">
                <a:solidFill>
                  <a:srgbClr val="FF0000"/>
                </a:solidFill>
              </a:rPr>
              <a:t> </a:t>
            </a:r>
            <a:r>
              <a:rPr lang="zh-CN" altLang="en-US" sz="2000" b="1" dirty="0"/>
              <a:t>直接返回 </a:t>
            </a:r>
            <a:r>
              <a:rPr lang="en-US" altLang="zh-CN" sz="2000" b="1" dirty="0" smtClean="0">
                <a:solidFill>
                  <a:srgbClr val="3366FF"/>
                </a:solidFill>
              </a:rPr>
              <a:t>list</a:t>
            </a:r>
            <a:endParaRPr lang="en-US" altLang="zh-CN" sz="2000" b="1" dirty="0">
              <a:solidFill>
                <a:srgbClr val="3366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sp>
        <p:nvSpPr>
          <p:cNvPr id="4" name="TextBox 1"/>
          <p:cNvSpPr txBox="1"/>
          <p:nvPr/>
        </p:nvSpPr>
        <p:spPr>
          <a:xfrm>
            <a:off x="376014" y="2036839"/>
            <a:ext cx="6315343"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词的数字化表示</a:t>
            </a:r>
            <a:r>
              <a:rPr lang="zh-CN" altLang="en-US" sz="36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方法与词嵌入</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词的表示方法</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460305" y="1020609"/>
            <a:ext cx="8055045" cy="1200329"/>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NLP</a:t>
            </a:r>
            <a:r>
              <a:rPr lang="zh-CN" altLang="en-US" dirty="0" smtClean="0">
                <a:latin typeface="黑体" panose="02010609060101010101" pitchFamily="49" charset="-122"/>
                <a:ea typeface="黑体" panose="02010609060101010101" pitchFamily="49" charset="-122"/>
              </a:rPr>
              <a:t>的需要寻求</a:t>
            </a:r>
            <a:r>
              <a:rPr lang="zh-CN" altLang="en-US" dirty="0">
                <a:latin typeface="黑体" panose="02010609060101010101" pitchFamily="49" charset="-122"/>
                <a:ea typeface="黑体" panose="02010609060101010101" pitchFamily="49" charset="-122"/>
              </a:rPr>
              <a:t>恰当的文本表示</a:t>
            </a:r>
            <a:r>
              <a:rPr lang="zh-CN" altLang="en-US" dirty="0" smtClean="0">
                <a:latin typeface="黑体" panose="02010609060101010101" pitchFamily="49" charset="-122"/>
                <a:ea typeface="黑体" panose="02010609060101010101" pitchFamily="49" charset="-122"/>
              </a:rPr>
              <a:t>方法</a:t>
            </a:r>
            <a:endParaRPr lang="en-US" altLang="zh-CN" dirty="0">
              <a:latin typeface="黑体" panose="02010609060101010101" pitchFamily="49" charset="-122"/>
              <a:ea typeface="黑体" panose="02010609060101010101" pitchFamily="49" charset="-122"/>
            </a:endParaRPr>
          </a:p>
          <a:p>
            <a:endParaRPr lang="en-US" altLang="zh-CN" sz="800" dirty="0"/>
          </a:p>
          <a:p>
            <a:r>
              <a:rPr lang="zh-CN" altLang="en-US" dirty="0">
                <a:latin typeface="黑体" panose="02010609060101010101" pitchFamily="49" charset="-122"/>
                <a:ea typeface="黑体" panose="02010609060101010101" pitchFamily="49" charset="-122"/>
              </a:rPr>
              <a:t>分词之后，词还需要表示成机器容易理解的形式，常见表示方法有：</a:t>
            </a:r>
            <a:endParaRPr lang="en-US" altLang="zh-CN" dirty="0">
              <a:latin typeface="黑体" panose="02010609060101010101" pitchFamily="49" charset="-122"/>
              <a:ea typeface="黑体" panose="02010609060101010101" pitchFamily="49" charset="-122"/>
            </a:endParaRPr>
          </a:p>
          <a:p>
            <a:endParaRPr lang="en-US" altLang="zh-CN" sz="800" dirty="0">
              <a:latin typeface="黑体" panose="02010609060101010101" pitchFamily="49" charset="-122"/>
              <a:ea typeface="黑体" panose="02010609060101010101" pitchFamily="49" charset="-122"/>
            </a:endParaRPr>
          </a:p>
          <a:p>
            <a:r>
              <a:rPr lang="zh-CN" altLang="en-US" sz="2000" b="1" dirty="0">
                <a:solidFill>
                  <a:srgbClr val="0070C0"/>
                </a:solidFill>
                <a:latin typeface="黑体" panose="02010609060101010101" pitchFamily="49" charset="-122"/>
                <a:ea typeface="黑体" panose="02010609060101010101" pitchFamily="49" charset="-122"/>
              </a:rPr>
              <a:t>独热编码</a:t>
            </a:r>
            <a:r>
              <a:rPr lang="zh-CN" altLang="en-US" sz="2000" dirty="0">
                <a:latin typeface="黑体" panose="02010609060101010101" pitchFamily="49" charset="-122"/>
                <a:ea typeface="黑体" panose="02010609060101010101" pitchFamily="49" charset="-122"/>
              </a:rPr>
              <a:t>（</a:t>
            </a:r>
            <a:r>
              <a:rPr lang="en-US" altLang="zh-CN" sz="2000" b="1" dirty="0">
                <a:solidFill>
                  <a:srgbClr val="FF0000"/>
                </a:solidFill>
                <a:latin typeface="黑体" panose="02010609060101010101" pitchFamily="49" charset="-122"/>
                <a:ea typeface="黑体" panose="02010609060101010101" pitchFamily="49" charset="-122"/>
              </a:rPr>
              <a:t>One-Hot</a:t>
            </a:r>
            <a:r>
              <a:rPr lang="zh-CN" altLang="en-US" sz="2000"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sp>
        <p:nvSpPr>
          <p:cNvPr id="9" name="矩形 8"/>
          <p:cNvSpPr/>
          <p:nvPr/>
        </p:nvSpPr>
        <p:spPr>
          <a:xfrm>
            <a:off x="424116" y="2286283"/>
            <a:ext cx="8148384" cy="286232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I</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can</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play</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football</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basketball</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and</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badminton</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I:  [1,0,0,0,0,0,0]</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can: [0,1,0,0,0,0,0]</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play: [0,0,1,0,0,0,0]</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football: [0,0,0,1,0,0,0]</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basketball: [0,0,0,0,1,0,0]</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and: [0,0,0,0,0,1,0]</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badminton: [0,0,0,0,0,0,1]</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sp>
        <p:nvSpPr>
          <p:cNvPr id="2" name="矩形 1"/>
          <p:cNvSpPr/>
          <p:nvPr/>
        </p:nvSpPr>
        <p:spPr>
          <a:xfrm>
            <a:off x="4063042" y="3451380"/>
            <a:ext cx="4452308" cy="1200329"/>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marL="342900" indent="-3429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维度高、稀疏，向量维度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词汇数</a:t>
            </a:r>
            <a:endParaRPr lang="en-US" altLang="zh-CN" dirty="0">
              <a:latin typeface="黑体" panose="02010609060101010101" pitchFamily="49" charset="-122"/>
              <a:ea typeface="黑体" panose="02010609060101010101" pitchFamily="49" charset="-122"/>
            </a:endParaRPr>
          </a:p>
          <a:p>
            <a:pPr marL="800100" lvl="1" indent="-342900">
              <a:buFont typeface="Arial" panose="020B0604020202020204" pitchFamily="34" charset="0"/>
              <a:buChar char="•"/>
            </a:pPr>
            <a:endParaRPr lang="en-US" altLang="zh-CN"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无法捕捉到词汇间的相关性，向量中只有一位是</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，其余位都是</a:t>
            </a:r>
            <a:r>
              <a:rPr lang="en-US" altLang="zh-CN" dirty="0">
                <a:latin typeface="黑体" panose="02010609060101010101" pitchFamily="49" charset="-122"/>
                <a:ea typeface="黑体" panose="02010609060101010101" pitchFamily="49" charset="-122"/>
              </a:rPr>
              <a:t>0</a:t>
            </a:r>
            <a:endParaRPr lang="en-US" altLang="zh-CN"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067937" cy="830997"/>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为什么要</a:t>
            </a:r>
            <a:r>
              <a:rPr lang="zh-CN" altLang="en-US" sz="2400" b="1" dirty="0" smtClean="0">
                <a:solidFill>
                  <a:schemeClr val="accent1"/>
                </a:solidFill>
                <a:latin typeface="黑体" panose="02010609060101010101" pitchFamily="49" charset="-122"/>
                <a:ea typeface="黑体" panose="02010609060101010101" pitchFamily="49" charset="-122"/>
              </a:rPr>
              <a:t>采用</a:t>
            </a:r>
            <a:r>
              <a:rPr lang="en-US" altLang="zh-CN" sz="2400" b="1" dirty="0" smtClean="0">
                <a:solidFill>
                  <a:schemeClr val="accent1"/>
                </a:solidFill>
                <a:latin typeface="黑体" panose="02010609060101010101" pitchFamily="49" charset="-122"/>
                <a:ea typeface="黑体" panose="02010609060101010101" pitchFamily="49" charset="-122"/>
              </a:rPr>
              <a:t>One-Hot</a:t>
            </a:r>
            <a:r>
              <a:rPr lang="zh-CN" altLang="en-US" sz="2400" b="1" dirty="0">
                <a:solidFill>
                  <a:schemeClr val="accent1"/>
                </a:solidFill>
                <a:latin typeface="黑体" panose="02010609060101010101" pitchFamily="49" charset="-122"/>
                <a:ea typeface="黑体" panose="02010609060101010101" pitchFamily="49" charset="-122"/>
              </a:rPr>
              <a:t>编码（</a:t>
            </a:r>
            <a:r>
              <a:rPr lang="en-US" altLang="zh-CN" sz="2400" b="1" dirty="0">
                <a:solidFill>
                  <a:schemeClr val="accent1"/>
                </a:solidFill>
                <a:latin typeface="黑体" panose="02010609060101010101" pitchFamily="49" charset="-122"/>
                <a:ea typeface="黑体" panose="02010609060101010101" pitchFamily="49" charset="-122"/>
              </a:rPr>
              <a:t>MNIST</a:t>
            </a:r>
            <a:r>
              <a:rPr lang="zh-CN" altLang="en-US" sz="2400" b="1" dirty="0">
                <a:solidFill>
                  <a:schemeClr val="accent1"/>
                </a:solidFill>
                <a:latin typeface="黑体" panose="02010609060101010101" pitchFamily="49" charset="-122"/>
                <a:ea typeface="黑体" panose="02010609060101010101" pitchFamily="49" charset="-122"/>
              </a:rPr>
              <a:t>手写字符识别案例）</a:t>
            </a:r>
            <a:endParaRPr lang="en-US" altLang="zh-CN"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483077" y="1231300"/>
            <a:ext cx="8032271" cy="2031325"/>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将离散特征的取值扩展到了欧式空间，离散特征的某个取值就对应欧式空间的某个点</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机器学习算法中，特征之间距离的计算或相似度的常用计算方法都是基于欧式空间的</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rPr>
              <a:t>将离散型特征</a:t>
            </a:r>
            <a:r>
              <a:rPr lang="zh-CN" altLang="en-US" dirty="0" smtClean="0">
                <a:latin typeface="黑体" panose="02010609060101010101" pitchFamily="49" charset="-122"/>
                <a:ea typeface="黑体" panose="02010609060101010101" pitchFamily="49" charset="-122"/>
              </a:rPr>
              <a:t>使用</a:t>
            </a:r>
            <a:r>
              <a:rPr lang="en-US" altLang="zh-CN" dirty="0" smtClean="0">
                <a:latin typeface="黑体" panose="02010609060101010101" pitchFamily="49" charset="-122"/>
                <a:ea typeface="黑体" panose="02010609060101010101" pitchFamily="49" charset="-122"/>
              </a:rPr>
              <a:t>One-Hot</a:t>
            </a:r>
            <a:r>
              <a:rPr lang="zh-CN" altLang="en-US" dirty="0">
                <a:latin typeface="黑体" panose="02010609060101010101" pitchFamily="49" charset="-122"/>
                <a:ea typeface="黑体" panose="02010609060101010101" pitchFamily="49" charset="-122"/>
              </a:rPr>
              <a:t>编码，会让特征之间的距离计算更加合理</a:t>
            </a:r>
            <a:endParaRPr lang="en-US" altLang="zh-CN" dirty="0">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nvGraphicFramePr>
        <p:xfrm>
          <a:off x="519381" y="3659689"/>
          <a:ext cx="7995966" cy="741680"/>
        </p:xfrm>
        <a:graphic>
          <a:graphicData uri="http://schemas.openxmlformats.org/drawingml/2006/table">
            <a:tbl>
              <a:tblPr firstRow="1" bandRow="1">
                <a:tableStyleId>{21E4AEA4-8DFA-4A89-87EB-49C32662AFE0}</a:tableStyleId>
              </a:tblPr>
              <a:tblGrid>
                <a:gridCol w="726906"/>
                <a:gridCol w="726906"/>
                <a:gridCol w="726906"/>
                <a:gridCol w="726906"/>
                <a:gridCol w="726906"/>
                <a:gridCol w="726906"/>
                <a:gridCol w="726906"/>
                <a:gridCol w="726906"/>
                <a:gridCol w="726906"/>
                <a:gridCol w="726906"/>
                <a:gridCol w="726906"/>
              </a:tblGrid>
              <a:tr h="370840">
                <a:tc>
                  <a:txBody>
                    <a:bodyPr/>
                    <a:lstStyle/>
                    <a:p>
                      <a:pPr algn="ctr"/>
                      <a:r>
                        <a:rPr lang="zh-CN" altLang="en-US" sz="1800" dirty="0"/>
                        <a:t>数字</a:t>
                      </a:r>
                      <a:endParaRPr lang="zh-CN" altLang="en-US" sz="1800" dirty="0"/>
                    </a:p>
                  </a:txBody>
                  <a:tcPr/>
                </a:tc>
                <a:tc>
                  <a:txBody>
                    <a:bodyPr/>
                    <a:lstStyle/>
                    <a:p>
                      <a:pPr algn="ctr"/>
                      <a:r>
                        <a:rPr lang="en-US" altLang="zh-CN" sz="1800" dirty="0"/>
                        <a:t>0</a:t>
                      </a:r>
                      <a:endParaRPr lang="zh-CN" altLang="en-US" sz="1800" dirty="0"/>
                    </a:p>
                  </a:txBody>
                  <a:tcPr/>
                </a:tc>
                <a:tc>
                  <a:txBody>
                    <a:bodyPr/>
                    <a:lstStyle/>
                    <a:p>
                      <a:pPr algn="ctr"/>
                      <a:r>
                        <a:rPr lang="en-US" altLang="zh-CN" sz="1800" dirty="0"/>
                        <a:t>1</a:t>
                      </a:r>
                      <a:endParaRPr lang="zh-CN" altLang="en-US" sz="1800" dirty="0"/>
                    </a:p>
                  </a:txBody>
                  <a:tcPr/>
                </a:tc>
                <a:tc>
                  <a:txBody>
                    <a:bodyPr/>
                    <a:lstStyle/>
                    <a:p>
                      <a:pPr algn="ctr"/>
                      <a:r>
                        <a:rPr lang="en-US" altLang="zh-CN" sz="1800" dirty="0"/>
                        <a:t>2</a:t>
                      </a:r>
                      <a:endParaRPr lang="zh-CN" altLang="en-US" sz="1800" dirty="0"/>
                    </a:p>
                  </a:txBody>
                  <a:tcPr/>
                </a:tc>
                <a:tc>
                  <a:txBody>
                    <a:bodyPr/>
                    <a:lstStyle/>
                    <a:p>
                      <a:pPr algn="ctr"/>
                      <a:r>
                        <a:rPr lang="en-US" altLang="zh-CN" sz="1800" dirty="0"/>
                        <a:t>3</a:t>
                      </a:r>
                      <a:endParaRPr lang="zh-CN" altLang="en-US" sz="1800" dirty="0"/>
                    </a:p>
                  </a:txBody>
                  <a:tcPr/>
                </a:tc>
                <a:tc>
                  <a:txBody>
                    <a:bodyPr/>
                    <a:lstStyle/>
                    <a:p>
                      <a:pPr algn="ctr"/>
                      <a:r>
                        <a:rPr lang="en-US" altLang="zh-CN" sz="1800" dirty="0"/>
                        <a:t>4</a:t>
                      </a:r>
                      <a:endParaRPr lang="zh-CN" altLang="en-US" sz="1800" dirty="0"/>
                    </a:p>
                  </a:txBody>
                  <a:tcPr/>
                </a:tc>
                <a:tc>
                  <a:txBody>
                    <a:bodyPr/>
                    <a:lstStyle/>
                    <a:p>
                      <a:pPr algn="ctr"/>
                      <a:r>
                        <a:rPr lang="en-US" altLang="zh-CN" sz="1800" dirty="0"/>
                        <a:t>5</a:t>
                      </a:r>
                      <a:endParaRPr lang="zh-CN" altLang="en-US" sz="1800" dirty="0"/>
                    </a:p>
                  </a:txBody>
                  <a:tcPr/>
                </a:tc>
                <a:tc>
                  <a:txBody>
                    <a:bodyPr/>
                    <a:lstStyle/>
                    <a:p>
                      <a:pPr algn="ctr"/>
                      <a:r>
                        <a:rPr lang="en-US" altLang="zh-CN" sz="1800" dirty="0"/>
                        <a:t>6</a:t>
                      </a:r>
                      <a:endParaRPr lang="zh-CN" altLang="en-US" sz="1800" dirty="0"/>
                    </a:p>
                  </a:txBody>
                  <a:tcPr/>
                </a:tc>
                <a:tc>
                  <a:txBody>
                    <a:bodyPr/>
                    <a:lstStyle/>
                    <a:p>
                      <a:pPr algn="ctr"/>
                      <a:r>
                        <a:rPr lang="en-US" altLang="zh-CN" sz="1800" dirty="0"/>
                        <a:t>7</a:t>
                      </a:r>
                      <a:endParaRPr lang="zh-CN" altLang="en-US" sz="1800" dirty="0"/>
                    </a:p>
                  </a:txBody>
                  <a:tcPr/>
                </a:tc>
                <a:tc>
                  <a:txBody>
                    <a:bodyPr/>
                    <a:lstStyle/>
                    <a:p>
                      <a:pPr algn="ctr"/>
                      <a:r>
                        <a:rPr lang="en-US" altLang="zh-CN" sz="1800" dirty="0"/>
                        <a:t>8</a:t>
                      </a:r>
                      <a:endParaRPr lang="zh-CN" altLang="en-US" sz="1800" dirty="0"/>
                    </a:p>
                  </a:txBody>
                  <a:tcPr/>
                </a:tc>
                <a:tc>
                  <a:txBody>
                    <a:bodyPr/>
                    <a:lstStyle/>
                    <a:p>
                      <a:pPr algn="ctr"/>
                      <a:r>
                        <a:rPr lang="en-US" altLang="zh-CN" sz="1800" dirty="0"/>
                        <a:t>9</a:t>
                      </a:r>
                      <a:endParaRPr lang="zh-CN" altLang="en-US" sz="1800" dirty="0"/>
                    </a:p>
                  </a:txBody>
                  <a:tcPr/>
                </a:tc>
              </a:tr>
              <a:tr h="370840">
                <a:tc>
                  <a:txBody>
                    <a:bodyPr/>
                    <a:lstStyle/>
                    <a:p>
                      <a:pPr algn="ctr"/>
                      <a:r>
                        <a:rPr lang="zh-CN" altLang="en-US" sz="1800" dirty="0"/>
                        <a:t>编码</a:t>
                      </a:r>
                      <a:endParaRPr lang="zh-CN" altLang="en-US" sz="1800" dirty="0"/>
                    </a:p>
                  </a:txBody>
                  <a:tcPr/>
                </a:tc>
                <a:tc>
                  <a:txBody>
                    <a:bodyPr/>
                    <a:lstStyle/>
                    <a:p>
                      <a:pPr algn="ctr"/>
                      <a:r>
                        <a:rPr lang="en-US" altLang="zh-CN" sz="1800" dirty="0"/>
                        <a:t>0</a:t>
                      </a:r>
                      <a:endParaRPr lang="zh-CN" altLang="en-US" sz="1800" dirty="0"/>
                    </a:p>
                  </a:txBody>
                  <a:tcPr/>
                </a:tc>
                <a:tc>
                  <a:txBody>
                    <a:bodyPr/>
                    <a:lstStyle/>
                    <a:p>
                      <a:pPr algn="ctr"/>
                      <a:r>
                        <a:rPr lang="en-US" altLang="zh-CN" sz="1800" dirty="0"/>
                        <a:t>1</a:t>
                      </a:r>
                      <a:endParaRPr lang="zh-CN" altLang="en-US" sz="1800" dirty="0"/>
                    </a:p>
                  </a:txBody>
                  <a:tcPr/>
                </a:tc>
                <a:tc>
                  <a:txBody>
                    <a:bodyPr/>
                    <a:lstStyle/>
                    <a:p>
                      <a:pPr algn="ctr"/>
                      <a:r>
                        <a:rPr lang="en-US" altLang="zh-CN" sz="1800" dirty="0"/>
                        <a:t>2</a:t>
                      </a:r>
                      <a:endParaRPr lang="zh-CN" altLang="en-US" sz="1800" dirty="0"/>
                    </a:p>
                  </a:txBody>
                  <a:tcPr/>
                </a:tc>
                <a:tc>
                  <a:txBody>
                    <a:bodyPr/>
                    <a:lstStyle/>
                    <a:p>
                      <a:pPr algn="ctr"/>
                      <a:r>
                        <a:rPr lang="en-US" altLang="zh-CN" sz="1800" dirty="0"/>
                        <a:t>3</a:t>
                      </a:r>
                      <a:endParaRPr lang="zh-CN" altLang="en-US" sz="1800" dirty="0"/>
                    </a:p>
                  </a:txBody>
                  <a:tcPr/>
                </a:tc>
                <a:tc>
                  <a:txBody>
                    <a:bodyPr/>
                    <a:lstStyle/>
                    <a:p>
                      <a:pPr algn="ctr"/>
                      <a:r>
                        <a:rPr lang="en-US" altLang="zh-CN" sz="1800" dirty="0"/>
                        <a:t>4</a:t>
                      </a:r>
                      <a:endParaRPr lang="zh-CN" altLang="en-US" sz="1800" dirty="0"/>
                    </a:p>
                  </a:txBody>
                  <a:tcPr/>
                </a:tc>
                <a:tc>
                  <a:txBody>
                    <a:bodyPr/>
                    <a:lstStyle/>
                    <a:p>
                      <a:pPr algn="ctr"/>
                      <a:r>
                        <a:rPr lang="en-US" altLang="zh-CN" sz="1800" dirty="0"/>
                        <a:t>5</a:t>
                      </a:r>
                      <a:endParaRPr lang="zh-CN" altLang="en-US" sz="1800" dirty="0"/>
                    </a:p>
                  </a:txBody>
                  <a:tcPr/>
                </a:tc>
                <a:tc>
                  <a:txBody>
                    <a:bodyPr/>
                    <a:lstStyle/>
                    <a:p>
                      <a:pPr algn="ctr"/>
                      <a:r>
                        <a:rPr lang="en-US" altLang="zh-CN" sz="1800" dirty="0"/>
                        <a:t>6</a:t>
                      </a:r>
                      <a:endParaRPr lang="zh-CN" altLang="en-US" sz="1800" dirty="0"/>
                    </a:p>
                  </a:txBody>
                  <a:tcPr/>
                </a:tc>
                <a:tc>
                  <a:txBody>
                    <a:bodyPr/>
                    <a:lstStyle/>
                    <a:p>
                      <a:pPr algn="ctr"/>
                      <a:r>
                        <a:rPr lang="en-US" altLang="zh-CN" sz="1800" dirty="0"/>
                        <a:t>7</a:t>
                      </a:r>
                      <a:endParaRPr lang="zh-CN" altLang="en-US" sz="1800" dirty="0"/>
                    </a:p>
                  </a:txBody>
                  <a:tcPr/>
                </a:tc>
                <a:tc>
                  <a:txBody>
                    <a:bodyPr/>
                    <a:lstStyle/>
                    <a:p>
                      <a:pPr algn="ctr"/>
                      <a:r>
                        <a:rPr lang="en-US" altLang="zh-CN" sz="1800" dirty="0"/>
                        <a:t>8</a:t>
                      </a:r>
                      <a:endParaRPr lang="zh-CN" altLang="en-US" sz="1800" dirty="0"/>
                    </a:p>
                  </a:txBody>
                  <a:tcPr/>
                </a:tc>
                <a:tc>
                  <a:txBody>
                    <a:bodyPr/>
                    <a:lstStyle/>
                    <a:p>
                      <a:pPr algn="ctr"/>
                      <a:r>
                        <a:rPr lang="en-US" altLang="zh-CN" sz="1800" dirty="0"/>
                        <a:t>9</a:t>
                      </a:r>
                      <a:endParaRPr lang="zh-CN" altLang="en-US" sz="1800" dirty="0"/>
                    </a:p>
                  </a:txBody>
                  <a:tcPr/>
                </a:tc>
              </a:tr>
            </a:tbl>
          </a:graphicData>
        </a:graphic>
      </p:graphicFrame>
      <p:pic>
        <p:nvPicPr>
          <p:cNvPr id="6" name="图片 5"/>
          <p:cNvPicPr>
            <a:picLocks noChangeAspect="1"/>
          </p:cNvPicPr>
          <p:nvPr/>
        </p:nvPicPr>
        <p:blipFill>
          <a:blip r:embed="rId1"/>
          <a:stretch>
            <a:fillRect/>
          </a:stretch>
        </p:blipFill>
        <p:spPr>
          <a:xfrm>
            <a:off x="1036276" y="4515472"/>
            <a:ext cx="6638943" cy="389966"/>
          </a:xfrm>
          <a:prstGeom prst="rect">
            <a:avLst/>
          </a:prstGeom>
        </p:spPr>
      </p:pic>
      <p:sp>
        <p:nvSpPr>
          <p:cNvPr id="7" name="箭头: 下 6"/>
          <p:cNvSpPr/>
          <p:nvPr/>
        </p:nvSpPr>
        <p:spPr>
          <a:xfrm>
            <a:off x="3717984" y="4135040"/>
            <a:ext cx="129396" cy="343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2" name="文本框 11"/>
          <p:cNvSpPr txBox="1"/>
          <p:nvPr/>
        </p:nvSpPr>
        <p:spPr>
          <a:xfrm>
            <a:off x="4499213" y="2443210"/>
            <a:ext cx="3851157" cy="4181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indent="360045">
              <a:lnSpc>
                <a:spcPct val="150000"/>
              </a:lnSpc>
            </a:pPr>
            <a:r>
              <a:rPr lang="zh-CN" altLang="en-US" sz="1600" b="1" dirty="0">
                <a:latin typeface="黑体" panose="02010609060101010101" pitchFamily="49" charset="-122"/>
                <a:ea typeface="黑体" panose="02010609060101010101" pitchFamily="49" charset="-122"/>
              </a:rPr>
              <a:t>能说 </a:t>
            </a:r>
            <a:r>
              <a:rPr lang="en-US" altLang="zh-CN" sz="1600" b="1" dirty="0">
                <a:latin typeface="黑体" panose="02010609060101010101" pitchFamily="49" charset="-122"/>
                <a:ea typeface="黑体" panose="02010609060101010101" pitchFamily="49" charset="-122"/>
              </a:rPr>
              <a:t>1 </a:t>
            </a:r>
            <a:r>
              <a:rPr lang="zh-CN" altLang="en-US" sz="1600" b="1" dirty="0">
                <a:latin typeface="黑体" panose="02010609060101010101" pitchFamily="49" charset="-122"/>
                <a:ea typeface="黑体" panose="02010609060101010101" pitchFamily="49" charset="-122"/>
              </a:rPr>
              <a:t>比 </a:t>
            </a:r>
            <a:r>
              <a:rPr lang="en-US" altLang="zh-CN" sz="1600" b="1" dirty="0">
                <a:latin typeface="黑体" panose="02010609060101010101" pitchFamily="49" charset="-122"/>
                <a:ea typeface="黑体" panose="02010609060101010101" pitchFamily="49" charset="-122"/>
              </a:rPr>
              <a:t>8 </a:t>
            </a:r>
            <a:r>
              <a:rPr lang="zh-CN" altLang="en-US" sz="1600" b="1" dirty="0">
                <a:latin typeface="黑体" panose="02010609060101010101" pitchFamily="49" charset="-122"/>
                <a:ea typeface="黑体" panose="02010609060101010101" pitchFamily="49" charset="-122"/>
              </a:rPr>
              <a:t>更相似于 </a:t>
            </a:r>
            <a:r>
              <a:rPr lang="en-US" altLang="zh-CN" sz="1600" b="1" dirty="0">
                <a:latin typeface="黑体" panose="02010609060101010101" pitchFamily="49" charset="-122"/>
                <a:ea typeface="黑体" panose="02010609060101010101" pitchFamily="49" charset="-122"/>
              </a:rPr>
              <a:t>3 </a:t>
            </a:r>
            <a:r>
              <a:rPr lang="zh-CN" altLang="en-US" sz="1600" b="1" dirty="0">
                <a:latin typeface="黑体" panose="02010609060101010101" pitchFamily="49" charset="-122"/>
                <a:ea typeface="黑体" panose="02010609060101010101" pitchFamily="49" charset="-122"/>
              </a:rPr>
              <a:t>吗？</a:t>
            </a:r>
            <a:endParaRPr lang="en-US" altLang="zh-CN" sz="1600" b="1"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a:stretch>
            <a:fillRect/>
          </a:stretch>
        </p:blipFill>
        <p:spPr>
          <a:xfrm>
            <a:off x="5198851" y="790982"/>
            <a:ext cx="3752322" cy="4123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词嵌入</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8" name="矩形 7"/>
          <p:cNvSpPr/>
          <p:nvPr/>
        </p:nvSpPr>
        <p:spPr>
          <a:xfrm>
            <a:off x="468351" y="1625928"/>
            <a:ext cx="8148384"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I</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can</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play</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football</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basketball</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and</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badminton</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p:txBody>
      </p:sp>
      <p:grpSp>
        <p:nvGrpSpPr>
          <p:cNvPr id="2" name="组合 1"/>
          <p:cNvGrpSpPr/>
          <p:nvPr/>
        </p:nvGrpSpPr>
        <p:grpSpPr>
          <a:xfrm>
            <a:off x="54863" y="2062981"/>
            <a:ext cx="5104525" cy="3046988"/>
            <a:chOff x="3734674" y="1748873"/>
            <a:chExt cx="5104525" cy="3046988"/>
          </a:xfrm>
        </p:grpSpPr>
        <p:cxnSp>
          <p:nvCxnSpPr>
            <p:cNvPr id="9" name="直接箭头连接符 8"/>
            <p:cNvCxnSpPr/>
            <p:nvPr/>
          </p:nvCxnSpPr>
          <p:spPr>
            <a:xfrm flipV="1">
              <a:off x="5080000" y="1810327"/>
              <a:ext cx="0" cy="287250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4601458" y="4247923"/>
              <a:ext cx="4126906"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流程图: 接点 10"/>
            <p:cNvSpPr/>
            <p:nvPr/>
          </p:nvSpPr>
          <p:spPr>
            <a:xfrm>
              <a:off x="7212158" y="2491826"/>
              <a:ext cx="101598" cy="1015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黑体" panose="02010609060101010101" pitchFamily="49" charset="-122"/>
                <a:ea typeface="黑体" panose="02010609060101010101" pitchFamily="49" charset="-122"/>
              </a:endParaRPr>
            </a:p>
          </p:txBody>
        </p:sp>
        <p:sp>
          <p:nvSpPr>
            <p:cNvPr id="12" name="流程图: 接点 11"/>
            <p:cNvSpPr/>
            <p:nvPr/>
          </p:nvSpPr>
          <p:spPr>
            <a:xfrm>
              <a:off x="4572000" y="2547244"/>
              <a:ext cx="101598" cy="1015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黑体" panose="02010609060101010101" pitchFamily="49" charset="-122"/>
                <a:ea typeface="黑体" panose="02010609060101010101" pitchFamily="49" charset="-122"/>
              </a:endParaRPr>
            </a:p>
          </p:txBody>
        </p:sp>
        <p:sp>
          <p:nvSpPr>
            <p:cNvPr id="13" name="流程图: 接点 12"/>
            <p:cNvSpPr/>
            <p:nvPr/>
          </p:nvSpPr>
          <p:spPr>
            <a:xfrm>
              <a:off x="4244683" y="2844799"/>
              <a:ext cx="101598" cy="1015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黑体" panose="02010609060101010101" pitchFamily="49" charset="-122"/>
                <a:ea typeface="黑体" panose="02010609060101010101" pitchFamily="49" charset="-122"/>
              </a:endParaRPr>
            </a:p>
          </p:txBody>
        </p:sp>
        <p:sp>
          <p:nvSpPr>
            <p:cNvPr id="14" name="流程图: 接点 13"/>
            <p:cNvSpPr/>
            <p:nvPr/>
          </p:nvSpPr>
          <p:spPr>
            <a:xfrm>
              <a:off x="7144327" y="2179780"/>
              <a:ext cx="101598" cy="1015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黑体" panose="02010609060101010101" pitchFamily="49" charset="-122"/>
                <a:ea typeface="黑体" panose="02010609060101010101" pitchFamily="49" charset="-122"/>
              </a:endParaRPr>
            </a:p>
          </p:txBody>
        </p:sp>
        <p:sp>
          <p:nvSpPr>
            <p:cNvPr id="15" name="流程图: 接点 14"/>
            <p:cNvSpPr/>
            <p:nvPr/>
          </p:nvSpPr>
          <p:spPr>
            <a:xfrm>
              <a:off x="6848763" y="2437444"/>
              <a:ext cx="101598" cy="1015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黑体" panose="02010609060101010101" pitchFamily="49" charset="-122"/>
                <a:ea typeface="黑体" panose="02010609060101010101" pitchFamily="49" charset="-122"/>
              </a:endParaRPr>
            </a:p>
          </p:txBody>
        </p:sp>
        <p:sp>
          <p:nvSpPr>
            <p:cNvPr id="16" name="流程图: 接点 15"/>
            <p:cNvSpPr/>
            <p:nvPr/>
          </p:nvSpPr>
          <p:spPr>
            <a:xfrm>
              <a:off x="5481216" y="3523404"/>
              <a:ext cx="101598" cy="1015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黑体" panose="02010609060101010101" pitchFamily="49" charset="-122"/>
                <a:ea typeface="黑体" panose="02010609060101010101" pitchFamily="49" charset="-122"/>
              </a:endParaRPr>
            </a:p>
          </p:txBody>
        </p:sp>
        <p:sp>
          <p:nvSpPr>
            <p:cNvPr id="17" name="流程图: 接点 16"/>
            <p:cNvSpPr/>
            <p:nvPr/>
          </p:nvSpPr>
          <p:spPr>
            <a:xfrm>
              <a:off x="7689273" y="3532909"/>
              <a:ext cx="101598" cy="10159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黑体" panose="02010609060101010101" pitchFamily="49" charset="-122"/>
                <a:ea typeface="黑体" panose="02010609060101010101" pitchFamily="49" charset="-122"/>
              </a:endParaRPr>
            </a:p>
          </p:txBody>
        </p:sp>
        <p:sp>
          <p:nvSpPr>
            <p:cNvPr id="18" name="文本框 17"/>
            <p:cNvSpPr txBox="1"/>
            <p:nvPr/>
          </p:nvSpPr>
          <p:spPr>
            <a:xfrm>
              <a:off x="3734674" y="1748873"/>
              <a:ext cx="5104525" cy="3046988"/>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	</a:t>
              </a:r>
              <a:r>
                <a:rPr lang="en-US" altLang="zh-CN" sz="2400" b="1" dirty="0">
                  <a:solidFill>
                    <a:schemeClr val="accent1"/>
                  </a:solidFill>
                  <a:latin typeface="黑体" panose="02010609060101010101" pitchFamily="49" charset="-122"/>
                  <a:ea typeface="黑体" panose="02010609060101010101" pitchFamily="49" charset="-122"/>
                </a:rPr>
                <a:t>x</a:t>
              </a:r>
              <a:r>
                <a:rPr lang="en-US" altLang="zh-CN" dirty="0">
                  <a:latin typeface="黑体" panose="02010609060101010101" pitchFamily="49" charset="-122"/>
                  <a:ea typeface="黑体" panose="02010609060101010101" pitchFamily="49" charset="-122"/>
                </a:rPr>
                <a:t>		      badminton          </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play		  football	 </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can				basketball</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and			</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I</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en-US" altLang="zh-CN" sz="2400" b="1" dirty="0">
                  <a:solidFill>
                    <a:schemeClr val="accent1"/>
                  </a:solidFill>
                  <a:latin typeface="黑体" panose="02010609060101010101" pitchFamily="49" charset="-122"/>
                  <a:ea typeface="黑体" panose="02010609060101010101" pitchFamily="49" charset="-122"/>
                </a:rPr>
                <a:t>y</a:t>
              </a:r>
              <a:endParaRPr lang="en-US" altLang="zh-CN" sz="2400" b="1" dirty="0">
                <a:solidFill>
                  <a:schemeClr val="accent1"/>
                </a:solidFill>
                <a:latin typeface="黑体" panose="02010609060101010101" pitchFamily="49" charset="-122"/>
                <a:ea typeface="黑体" panose="02010609060101010101" pitchFamily="49" charset="-122"/>
              </a:endParaRPr>
            </a:p>
          </p:txBody>
        </p:sp>
      </p:grpSp>
      <p:sp>
        <p:nvSpPr>
          <p:cNvPr id="20" name="矩形 19"/>
          <p:cNvSpPr/>
          <p:nvPr/>
        </p:nvSpPr>
        <p:spPr>
          <a:xfrm>
            <a:off x="460305" y="1091955"/>
            <a:ext cx="8055045" cy="677108"/>
          </a:xfrm>
          <a:prstGeom prst="rect">
            <a:avLst/>
          </a:prstGeom>
        </p:spPr>
        <p:txBody>
          <a:bodyPr wrap="square">
            <a:spAutoFit/>
          </a:bodyPr>
          <a:lstStyle/>
          <a:p>
            <a:r>
              <a:rPr lang="zh-CN" altLang="en-US" sz="2000" b="1" dirty="0">
                <a:solidFill>
                  <a:srgbClr val="0070C0"/>
                </a:solidFill>
                <a:latin typeface="黑体" panose="02010609060101010101" pitchFamily="49" charset="-122"/>
                <a:ea typeface="黑体" panose="02010609060101010101" pitchFamily="49" charset="-122"/>
              </a:rPr>
              <a:t>词嵌入</a:t>
            </a:r>
            <a:r>
              <a:rPr lang="zh-CN" altLang="en-US" sz="2000" dirty="0">
                <a:latin typeface="黑体" panose="02010609060101010101" pitchFamily="49" charset="-122"/>
                <a:ea typeface="黑体" panose="02010609060101010101" pitchFamily="49" charset="-122"/>
              </a:rPr>
              <a:t>（</a:t>
            </a:r>
            <a:r>
              <a:rPr lang="en-US" altLang="zh-CN" sz="2000" b="1" dirty="0">
                <a:solidFill>
                  <a:srgbClr val="FF0000"/>
                </a:solidFill>
                <a:latin typeface="黑体" panose="02010609060101010101" pitchFamily="49" charset="-122"/>
                <a:ea typeface="黑体" panose="02010609060101010101" pitchFamily="49" charset="-122"/>
              </a:rPr>
              <a:t>word embedding</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sp>
        <p:nvSpPr>
          <p:cNvPr id="21" name="矩形 20"/>
          <p:cNvSpPr/>
          <p:nvPr/>
        </p:nvSpPr>
        <p:spPr>
          <a:xfrm>
            <a:off x="5193592" y="2384396"/>
            <a:ext cx="3838574" cy="2585323"/>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marL="342900" indent="-3429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将词汇嵌入到低维的连续向量空间中，即词被表示为实数域上的向量</a:t>
            </a:r>
            <a:endParaRPr lang="en-US" altLang="zh-CN"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能捕捉到词汇间的联系，比如，通过计算两个词嵌入的余弦值得到两个词汇的相关程度</a:t>
            </a:r>
            <a:endParaRPr lang="en-US" altLang="zh-CN"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运算速度快</a:t>
            </a:r>
            <a:endParaRPr lang="en-US" altLang="zh-CN" dirty="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能提高情感分析、机器翻译等众多自然语言处理问题的效果</a:t>
            </a:r>
            <a:endParaRPr lang="en-US" altLang="zh-CN"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嵌入 </a:t>
            </a:r>
            <a:r>
              <a:rPr lang="en-US"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协同过滤应用案例</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a:off x="571141" y="996811"/>
            <a:ext cx="6114331" cy="3699284"/>
          </a:xfrm>
          <a:prstGeom prst="rect">
            <a:avLst/>
          </a:prstGeom>
        </p:spPr>
      </p:pic>
      <p:sp>
        <p:nvSpPr>
          <p:cNvPr id="20" name="矩形 19"/>
          <p:cNvSpPr/>
          <p:nvPr/>
        </p:nvSpPr>
        <p:spPr>
          <a:xfrm>
            <a:off x="571141" y="4802595"/>
            <a:ext cx="8456991" cy="307777"/>
          </a:xfrm>
          <a:prstGeom prst="rect">
            <a:avLst/>
          </a:prstGeom>
        </p:spPr>
        <p:txBody>
          <a:bodyPr wrap="square">
            <a:spAutoFit/>
          </a:bodyPr>
          <a:lstStyle/>
          <a:p>
            <a:r>
              <a:rPr lang="zh-CN" altLang="en-US" sz="1400" dirty="0"/>
              <a:t>https://developers.google.cn/machine-learning/crash-course/embeddings/motivation-from-collaborative-filtering</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嵌入 </a:t>
            </a:r>
            <a:r>
              <a:rPr lang="en-US"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协同过滤应用案例</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571141" y="4802595"/>
            <a:ext cx="8456991" cy="307777"/>
          </a:xfrm>
          <a:prstGeom prst="rect">
            <a:avLst/>
          </a:prstGeom>
        </p:spPr>
        <p:txBody>
          <a:bodyPr wrap="square">
            <a:spAutoFit/>
          </a:bodyPr>
          <a:lstStyle/>
          <a:p>
            <a:r>
              <a:rPr lang="zh-CN" altLang="en-US" sz="1400" dirty="0"/>
              <a:t>https://developers.google.cn/machine-learning/crash-course/embeddings/motivation-from-collaborative-filtering</a:t>
            </a:r>
            <a:endParaRPr lang="zh-CN" altLang="en-US" sz="1400" dirty="0"/>
          </a:p>
        </p:txBody>
      </p:sp>
      <p:pic>
        <p:nvPicPr>
          <p:cNvPr id="3" name="图片 2"/>
          <p:cNvPicPr>
            <a:picLocks noChangeAspect="1"/>
          </p:cNvPicPr>
          <p:nvPr/>
        </p:nvPicPr>
        <p:blipFill>
          <a:blip r:embed="rId1"/>
          <a:stretch>
            <a:fillRect/>
          </a:stretch>
        </p:blipFill>
        <p:spPr>
          <a:xfrm>
            <a:off x="571141" y="996811"/>
            <a:ext cx="5457033" cy="3672073"/>
          </a:xfrm>
          <a:prstGeom prst="rect">
            <a:avLst/>
          </a:prstGeom>
        </p:spPr>
      </p:pic>
      <p:sp>
        <p:nvSpPr>
          <p:cNvPr id="2" name="矩形 1"/>
          <p:cNvSpPr/>
          <p:nvPr/>
        </p:nvSpPr>
        <p:spPr>
          <a:xfrm>
            <a:off x="3805522" y="1175712"/>
            <a:ext cx="492443" cy="276999"/>
          </a:xfrm>
          <a:prstGeom prst="rect">
            <a:avLst/>
          </a:prstGeom>
        </p:spPr>
        <p:txBody>
          <a:bodyPr wrap="none">
            <a:spAutoFit/>
          </a:bodyPr>
          <a:lstStyle/>
          <a:p>
            <a:r>
              <a:rPr lang="zh-CN" altLang="en-US" sz="1200" b="1" dirty="0">
                <a:solidFill>
                  <a:srgbClr val="3366FF"/>
                </a:solidFill>
                <a:latin typeface="黑体" panose="02010609060101010101" pitchFamily="49" charset="-122"/>
                <a:ea typeface="黑体" panose="02010609060101010101" pitchFamily="49" charset="-122"/>
              </a:rPr>
              <a:t>大片</a:t>
            </a:r>
            <a:endParaRPr lang="zh-CN" altLang="en-US" sz="1200" b="1" dirty="0">
              <a:solidFill>
                <a:srgbClr val="3366FF"/>
              </a:solidFill>
              <a:latin typeface="黑体" panose="02010609060101010101" pitchFamily="49" charset="-122"/>
              <a:ea typeface="黑体" panose="02010609060101010101" pitchFamily="49" charset="-122"/>
            </a:endParaRPr>
          </a:p>
        </p:txBody>
      </p:sp>
      <p:sp>
        <p:nvSpPr>
          <p:cNvPr id="9" name="矩形 8"/>
          <p:cNvSpPr/>
          <p:nvPr/>
        </p:nvSpPr>
        <p:spPr>
          <a:xfrm>
            <a:off x="3974800" y="4285737"/>
            <a:ext cx="646331" cy="276999"/>
          </a:xfrm>
          <a:prstGeom prst="rect">
            <a:avLst/>
          </a:prstGeom>
        </p:spPr>
        <p:txBody>
          <a:bodyPr wrap="none">
            <a:spAutoFit/>
          </a:bodyPr>
          <a:lstStyle/>
          <a:p>
            <a:r>
              <a:rPr lang="zh-CN" altLang="en-US" sz="1200" b="1" dirty="0">
                <a:solidFill>
                  <a:srgbClr val="3366FF"/>
                </a:solidFill>
                <a:latin typeface="黑体" panose="02010609060101010101" pitchFamily="49" charset="-122"/>
                <a:ea typeface="黑体" panose="02010609060101010101" pitchFamily="49" charset="-122"/>
              </a:rPr>
              <a:t>文艺片</a:t>
            </a:r>
            <a:endParaRPr lang="zh-CN" altLang="en-US" sz="1200" b="1" dirty="0">
              <a:solidFill>
                <a:srgbClr val="3366FF"/>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词嵌入</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0" name="矩形 19"/>
          <p:cNvSpPr/>
          <p:nvPr/>
        </p:nvSpPr>
        <p:spPr>
          <a:xfrm>
            <a:off x="460305" y="1091955"/>
            <a:ext cx="8055045" cy="677108"/>
          </a:xfrm>
          <a:prstGeom prst="rect">
            <a:avLst/>
          </a:prstGeom>
        </p:spPr>
        <p:txBody>
          <a:bodyPr wrap="square">
            <a:spAutoFit/>
          </a:bodyPr>
          <a:lstStyle/>
          <a:p>
            <a:r>
              <a:rPr lang="zh-CN" altLang="en-US" sz="2000" b="1" dirty="0">
                <a:solidFill>
                  <a:srgbClr val="0070C0"/>
                </a:solidFill>
                <a:latin typeface="黑体" panose="02010609060101010101" pitchFamily="49" charset="-122"/>
                <a:ea typeface="黑体" panose="02010609060101010101" pitchFamily="49" charset="-122"/>
              </a:rPr>
              <a:t>词嵌入</a:t>
            </a:r>
            <a:r>
              <a:rPr lang="zh-CN" altLang="en-US" sz="2000" dirty="0">
                <a:latin typeface="黑体" panose="02010609060101010101" pitchFamily="49" charset="-122"/>
                <a:ea typeface="黑体" panose="02010609060101010101" pitchFamily="49" charset="-122"/>
              </a:rPr>
              <a:t>（</a:t>
            </a:r>
            <a:r>
              <a:rPr lang="en-US" altLang="zh-CN" sz="2000" b="1" dirty="0">
                <a:solidFill>
                  <a:srgbClr val="FF0000"/>
                </a:solidFill>
                <a:latin typeface="黑体" panose="02010609060101010101" pitchFamily="49" charset="-122"/>
                <a:ea typeface="黑体" panose="02010609060101010101" pitchFamily="49" charset="-122"/>
              </a:rPr>
              <a:t>word embedding</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p:txBody>
      </p:sp>
      <p:pic>
        <p:nvPicPr>
          <p:cNvPr id="22" name="图片 21" descr="Diagram of an embedding"/>
          <p:cNvPicPr/>
          <p:nvPr/>
        </p:nvPicPr>
        <p:blipFill>
          <a:blip r:embed="rId1">
            <a:extLst>
              <a:ext uri="{28A0092B-C50C-407E-A947-70E740481C1C}">
                <a14:useLocalDpi xmlns:a14="http://schemas.microsoft.com/office/drawing/2010/main" val="0"/>
              </a:ext>
            </a:extLst>
          </a:blip>
          <a:srcRect/>
          <a:stretch>
            <a:fillRect/>
          </a:stretch>
        </p:blipFill>
        <p:spPr bwMode="auto">
          <a:xfrm>
            <a:off x="452299" y="2521786"/>
            <a:ext cx="3231180" cy="2520462"/>
          </a:xfrm>
          <a:prstGeom prst="rect">
            <a:avLst/>
          </a:prstGeom>
          <a:noFill/>
          <a:ln>
            <a:noFill/>
          </a:ln>
        </p:spPr>
      </p:pic>
      <p:sp>
        <p:nvSpPr>
          <p:cNvPr id="19" name="矩形 18"/>
          <p:cNvSpPr/>
          <p:nvPr/>
        </p:nvSpPr>
        <p:spPr>
          <a:xfrm>
            <a:off x="628650" y="1468209"/>
            <a:ext cx="7886700" cy="1200329"/>
          </a:xfrm>
          <a:prstGeom prst="rect">
            <a:avLst/>
          </a:prstGeom>
        </p:spPr>
        <p:txBody>
          <a:bodyPr wrap="square">
            <a:spAutoFit/>
          </a:bodyPr>
          <a:lstStyle/>
          <a:p>
            <a:r>
              <a:rPr lang="zh-CN" altLang="zh-CN" dirty="0"/>
              <a:t>一个词嵌入是一个稠密浮点数向量（向量长度可以设置）</a:t>
            </a:r>
            <a:endParaRPr lang="en-US" altLang="zh-CN" dirty="0"/>
          </a:p>
          <a:p>
            <a:r>
              <a:rPr lang="zh-CN" altLang="zh-CN" dirty="0"/>
              <a:t>它们是可以训练的参数</a:t>
            </a:r>
            <a:endParaRPr lang="en-US" altLang="zh-CN" dirty="0"/>
          </a:p>
          <a:p>
            <a:r>
              <a:rPr lang="zh-CN" altLang="zh-CN" kern="0" dirty="0">
                <a:solidFill>
                  <a:srgbClr val="000000"/>
                </a:solidFill>
                <a:cs typeface="Arial" panose="020B0604020202020204" pitchFamily="34" charset="0"/>
              </a:rPr>
              <a:t>一般词嵌入是</a:t>
            </a:r>
            <a:r>
              <a:rPr lang="en-US" altLang="zh-CN" kern="0" dirty="0">
                <a:solidFill>
                  <a:srgbClr val="000000"/>
                </a:solidFill>
                <a:cs typeface="Arial" panose="020B0604020202020204" pitchFamily="34" charset="0"/>
              </a:rPr>
              <a:t>8</a:t>
            </a:r>
            <a:r>
              <a:rPr lang="zh-CN" altLang="zh-CN" kern="0" dirty="0">
                <a:solidFill>
                  <a:srgbClr val="000000"/>
                </a:solidFill>
                <a:cs typeface="Arial" panose="020B0604020202020204" pitchFamily="34" charset="0"/>
              </a:rPr>
              <a:t>维（对于小型数据集）到</a:t>
            </a:r>
            <a:r>
              <a:rPr lang="en-US" altLang="zh-CN" kern="0" dirty="0">
                <a:solidFill>
                  <a:srgbClr val="000000"/>
                </a:solidFill>
                <a:cs typeface="Arial" panose="020B0604020202020204" pitchFamily="34" charset="0"/>
              </a:rPr>
              <a:t>1024</a:t>
            </a:r>
            <a:r>
              <a:rPr lang="zh-CN" altLang="zh-CN" kern="0" dirty="0">
                <a:solidFill>
                  <a:srgbClr val="000000"/>
                </a:solidFill>
                <a:cs typeface="Arial" panose="020B0604020202020204" pitchFamily="34" charset="0"/>
              </a:rPr>
              <a:t>维（大型数据集）</a:t>
            </a:r>
            <a:endParaRPr lang="en-US" altLang="zh-CN" kern="0" dirty="0">
              <a:solidFill>
                <a:srgbClr val="000000"/>
              </a:solidFill>
              <a:cs typeface="Arial" panose="020B0604020202020204" pitchFamily="34" charset="0"/>
            </a:endParaRPr>
          </a:p>
          <a:p>
            <a:r>
              <a:rPr lang="zh-CN" altLang="zh-CN" kern="0" dirty="0">
                <a:solidFill>
                  <a:srgbClr val="000000"/>
                </a:solidFill>
                <a:cs typeface="Arial" panose="020B0604020202020204" pitchFamily="34" charset="0"/>
              </a:rPr>
              <a:t>更高的维度嵌入可以捕获词之间更细的关系，但是需要更多数据去学习</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 name="矩形 7"/>
          <p:cNvSpPr/>
          <p:nvPr/>
        </p:nvSpPr>
        <p:spPr>
          <a:xfrm>
            <a:off x="272258" y="1131020"/>
            <a:ext cx="8248769" cy="553085"/>
          </a:xfrm>
          <a:prstGeom prst="rect">
            <a:avLst/>
          </a:prstGeom>
        </p:spPr>
        <p:txBody>
          <a:bodyPr wrap="square">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首先，回顾一下如何利用</a:t>
            </a:r>
            <a:r>
              <a:rPr lang="en-US" altLang="zh-CN" sz="2000" dirty="0" smtClean="0">
                <a:latin typeface="微软雅黑" panose="020B0503020204020204" pitchFamily="34" charset="-122"/>
                <a:ea typeface="微软雅黑" panose="020B0503020204020204" pitchFamily="34" charset="-122"/>
              </a:rPr>
              <a:t>CNN</a:t>
            </a:r>
            <a:r>
              <a:rPr lang="zh-CN" altLang="en-US" sz="2000" dirty="0" smtClean="0">
                <a:latin typeface="微软雅黑" panose="020B0503020204020204" pitchFamily="34" charset="-122"/>
                <a:ea typeface="微软雅黑" panose="020B0503020204020204" pitchFamily="34" charset="-122"/>
              </a:rPr>
              <a:t>进行图像分类：</a:t>
            </a:r>
            <a:endParaRPr lang="en-US" altLang="zh-CN" sz="2000" dirty="0" smtClean="0">
              <a:latin typeface="微软雅黑" panose="020B0503020204020204" pitchFamily="34" charset="-122"/>
              <a:ea typeface="微软雅黑" panose="020B0503020204020204" pitchFamily="34" charset="-122"/>
            </a:endParaRPr>
          </a:p>
        </p:txBody>
      </p:sp>
      <p:sp>
        <p:nvSpPr>
          <p:cNvPr id="7" name="TextBox 1"/>
          <p:cNvSpPr txBox="1"/>
          <p:nvPr/>
        </p:nvSpPr>
        <p:spPr>
          <a:xfrm>
            <a:off x="1383957" y="442311"/>
            <a:ext cx="3822357" cy="461665"/>
          </a:xfrm>
          <a:prstGeom prst="rect">
            <a:avLst/>
          </a:prstGeom>
          <a:noFill/>
        </p:spPr>
        <p:txBody>
          <a:bodyPr wrap="square" rtlCol="0">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Deep Dream </a:t>
            </a:r>
            <a:r>
              <a:rPr lang="zh-CN" altLang="en-US" sz="2400" b="1" dirty="0" smtClean="0">
                <a:solidFill>
                  <a:schemeClr val="accent1"/>
                </a:solidFill>
                <a:latin typeface="微软雅黑" panose="020B0503020204020204" pitchFamily="34" charset="-122"/>
                <a:ea typeface="微软雅黑" panose="020B0503020204020204" pitchFamily="34" charset="-122"/>
              </a:rPr>
              <a:t>技术原理</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90585" y="3981934"/>
            <a:ext cx="2085524"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调整</a:t>
            </a:r>
            <a:r>
              <a:rPr lang="en-US" altLang="zh-CN" dirty="0" smtClean="0">
                <a:latin typeface="微软雅黑" panose="020B0503020204020204" pitchFamily="34" charset="-122"/>
                <a:ea typeface="微软雅黑" panose="020B0503020204020204" pitchFamily="34" charset="-122"/>
              </a:rPr>
              <a:t>CNN</a:t>
            </a:r>
            <a:r>
              <a:rPr lang="zh-CN" altLang="en-US" dirty="0" smtClean="0">
                <a:latin typeface="微软雅黑" panose="020B0503020204020204" pitchFamily="34" charset="-122"/>
                <a:ea typeface="微软雅黑" panose="020B0503020204020204" pitchFamily="34" charset="-122"/>
              </a:rPr>
              <a:t>的参数</a:t>
            </a:r>
            <a:endParaRPr lang="zh-CN" altLang="en-US"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360035" y="0"/>
            <a:ext cx="3783965" cy="3107690"/>
          </a:xfrm>
          <a:prstGeom prst="rect">
            <a:avLst/>
          </a:prstGeom>
          <a:solidFill>
            <a:schemeClr val="bg1"/>
          </a:solidFill>
        </p:spPr>
        <p:txBody>
          <a:bodyPr wrap="square" rtlCol="0" anchor="t">
            <a:noAutofit/>
          </a:bodyPr>
          <a:p>
            <a:pPr marL="285750" indent="-285750">
              <a:lnSpc>
                <a:spcPct val="100000"/>
              </a:lnSpc>
              <a:buFont typeface="Wingdings" panose="05000000000000000000" charset="0"/>
              <a:buChar char="ü"/>
            </a:pPr>
            <a:r>
              <a:rPr lang="zh-CN" altLang="en-US" sz="1600" dirty="0">
                <a:sym typeface="+mn-ea"/>
              </a:rPr>
              <a:t>通过训练数据集来反复训练一个卷积神经网络</a:t>
            </a:r>
            <a:endParaRPr lang="zh-CN" altLang="en-US" sz="1600" dirty="0">
              <a:sym typeface="+mn-ea"/>
            </a:endParaRPr>
          </a:p>
          <a:p>
            <a:pPr marL="285750" indent="-285750">
              <a:lnSpc>
                <a:spcPct val="100000"/>
              </a:lnSpc>
              <a:buFont typeface="Wingdings" panose="05000000000000000000" charset="0"/>
              <a:buChar char="ü"/>
            </a:pPr>
            <a:r>
              <a:rPr lang="zh-CN" altLang="en-US" sz="1600" dirty="0">
                <a:sym typeface="+mn-ea"/>
              </a:rPr>
              <a:t>目标是：</a:t>
            </a:r>
            <a:endParaRPr lang="zh-CN" altLang="en-US" sz="1600" dirty="0">
              <a:sym typeface="+mn-ea"/>
            </a:endParaRPr>
          </a:p>
          <a:p>
            <a:pPr marL="800100" lvl="1" indent="-342900">
              <a:lnSpc>
                <a:spcPct val="100000"/>
              </a:lnSpc>
              <a:buFont typeface="+mj-ea"/>
              <a:buAutoNum type="circleNumDbPlain"/>
            </a:pPr>
            <a:r>
              <a:rPr lang="zh-CN" altLang="en-US" sz="1600" dirty="0">
                <a:sym typeface="+mn-ea"/>
              </a:rPr>
              <a:t>减少当前神经网络模型的前向计算结果和真是标签的差异（降低损失）</a:t>
            </a:r>
            <a:endParaRPr lang="zh-CN" altLang="en-US" sz="1600" dirty="0">
              <a:sym typeface="+mn-ea"/>
            </a:endParaRPr>
          </a:p>
          <a:p>
            <a:pPr marL="800100" lvl="1" indent="-342900">
              <a:lnSpc>
                <a:spcPct val="100000"/>
              </a:lnSpc>
              <a:buFont typeface="+mj-ea"/>
              <a:buAutoNum type="circleNumDbPlain"/>
            </a:pPr>
            <a:r>
              <a:rPr lang="zh-CN" altLang="en-US" sz="1600" dirty="0">
                <a:sym typeface="+mn-ea"/>
              </a:rPr>
              <a:t>通过反向传播机制，不断调整优化模型参数来提高模型预测的准确率</a:t>
            </a:r>
            <a:endParaRPr lang="zh-CN" altLang="en-US" sz="1600" dirty="0">
              <a:sym typeface="+mn-ea"/>
            </a:endParaRPr>
          </a:p>
          <a:p>
            <a:pPr marL="800100" lvl="1" indent="-342900">
              <a:lnSpc>
                <a:spcPct val="100000"/>
              </a:lnSpc>
              <a:buFont typeface="+mj-ea"/>
              <a:buAutoNum type="circleNumDbPlain"/>
            </a:pPr>
            <a:r>
              <a:rPr lang="zh-CN" altLang="en-US" sz="1600" dirty="0">
                <a:sym typeface="+mn-ea"/>
              </a:rPr>
              <a:t>当模型训练收敛后就可以应用该模型进行新样本的预测</a:t>
            </a:r>
            <a:endParaRPr lang="zh-CN" altLang="en-US" sz="1600" dirty="0">
              <a:sym typeface="+mn-ea"/>
            </a:endParaRPr>
          </a:p>
        </p:txBody>
      </p:sp>
      <p:grpSp>
        <p:nvGrpSpPr>
          <p:cNvPr id="26" name="组合 25"/>
          <p:cNvGrpSpPr/>
          <p:nvPr/>
        </p:nvGrpSpPr>
        <p:grpSpPr>
          <a:xfrm>
            <a:off x="116205" y="2410460"/>
            <a:ext cx="7943215" cy="2660015"/>
            <a:chOff x="490433" y="1641418"/>
            <a:chExt cx="8421169" cy="3133562"/>
          </a:xfrm>
        </p:grpSpPr>
        <p:sp>
          <p:nvSpPr>
            <p:cNvPr id="2" name="矩形 1"/>
            <p:cNvSpPr/>
            <p:nvPr/>
          </p:nvSpPr>
          <p:spPr>
            <a:xfrm>
              <a:off x="658787" y="1925782"/>
              <a:ext cx="740518" cy="65116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9" name="矩形 8"/>
            <p:cNvSpPr/>
            <p:nvPr/>
          </p:nvSpPr>
          <p:spPr>
            <a:xfrm>
              <a:off x="811187" y="2078182"/>
              <a:ext cx="740518" cy="65116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10" name="矩形 9"/>
            <p:cNvSpPr/>
            <p:nvPr/>
          </p:nvSpPr>
          <p:spPr>
            <a:xfrm>
              <a:off x="963587" y="2230582"/>
              <a:ext cx="740518" cy="65116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r="23439"/>
            <a:stretch>
              <a:fillRect/>
            </a:stretch>
          </p:blipFill>
          <p:spPr>
            <a:xfrm>
              <a:off x="2032281" y="1641418"/>
              <a:ext cx="3380509" cy="1433009"/>
            </a:xfrm>
            <a:prstGeom prst="rect">
              <a:avLst/>
            </a:prstGeom>
          </p:spPr>
        </p:pic>
        <p:sp>
          <p:nvSpPr>
            <p:cNvPr id="3" name="下箭头 2"/>
            <p:cNvSpPr/>
            <p:nvPr/>
          </p:nvSpPr>
          <p:spPr>
            <a:xfrm rot="16200000">
              <a:off x="1869099" y="2339325"/>
              <a:ext cx="221673" cy="258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587" y="2191763"/>
              <a:ext cx="760424" cy="770364"/>
            </a:xfrm>
            <a:prstGeom prst="rect">
              <a:avLst/>
            </a:prstGeom>
          </p:spPr>
        </p:pic>
        <p:sp>
          <p:nvSpPr>
            <p:cNvPr id="17" name="下箭头 16"/>
            <p:cNvSpPr/>
            <p:nvPr/>
          </p:nvSpPr>
          <p:spPr>
            <a:xfrm rot="16200000">
              <a:off x="5483734" y="2339324"/>
              <a:ext cx="221673" cy="258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179" y="2403763"/>
              <a:ext cx="1419423" cy="133369"/>
            </a:xfrm>
            <a:prstGeom prst="rect">
              <a:avLst/>
            </a:prstGeom>
          </p:spPr>
        </p:pic>
        <p:sp>
          <p:nvSpPr>
            <p:cNvPr id="13" name="文本框 12"/>
            <p:cNvSpPr txBox="1"/>
            <p:nvPr/>
          </p:nvSpPr>
          <p:spPr>
            <a:xfrm>
              <a:off x="490433" y="3112692"/>
              <a:ext cx="1382026" cy="760014"/>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训练数据集</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031522" y="3122615"/>
              <a:ext cx="1734442" cy="433866"/>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卷积神经网络</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5925027" y="3112692"/>
              <a:ext cx="1734442" cy="433866"/>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预测结果</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659469" y="3126523"/>
              <a:ext cx="1252133" cy="43386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真实</a:t>
              </a:r>
              <a:r>
                <a:rPr lang="zh-CN" altLang="en-US" dirty="0" smtClean="0">
                  <a:latin typeface="微软雅黑" panose="020B0503020204020204" pitchFamily="34" charset="-122"/>
                  <a:ea typeface="微软雅黑" panose="020B0503020204020204" pitchFamily="34" charset="-122"/>
                </a:rPr>
                <a:t>标签</a:t>
              </a:r>
              <a:endParaRPr lang="zh-CN" altLang="en-US" dirty="0">
                <a:latin typeface="微软雅黑" panose="020B0503020204020204" pitchFamily="34" charset="-122"/>
                <a:ea typeface="微软雅黑" panose="020B0503020204020204" pitchFamily="34" charset="-122"/>
              </a:endParaRPr>
            </a:p>
          </p:txBody>
        </p:sp>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9328" y="2151315"/>
              <a:ext cx="1457528" cy="771633"/>
            </a:xfrm>
            <a:prstGeom prst="rect">
              <a:avLst/>
            </a:prstGeom>
          </p:spPr>
        </p:pic>
        <p:sp>
          <p:nvSpPr>
            <p:cNvPr id="22" name="爆炸形 1 21"/>
            <p:cNvSpPr/>
            <p:nvPr/>
          </p:nvSpPr>
          <p:spPr>
            <a:xfrm>
              <a:off x="6792248" y="3843092"/>
              <a:ext cx="1208475" cy="93188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误差</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23" name="下箭头 22"/>
            <p:cNvSpPr/>
            <p:nvPr/>
          </p:nvSpPr>
          <p:spPr>
            <a:xfrm>
              <a:off x="7222674" y="3401366"/>
              <a:ext cx="228363" cy="2704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25" name="直角上箭头 24"/>
            <p:cNvSpPr/>
            <p:nvPr/>
          </p:nvSpPr>
          <p:spPr>
            <a:xfrm flipH="1">
              <a:off x="3435926" y="3671769"/>
              <a:ext cx="3156327" cy="758627"/>
            </a:xfrm>
            <a:prstGeom prst="bentUpArrow">
              <a:avLst>
                <a:gd name="adj1" fmla="val 17695"/>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词嵌入如何获得？</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 name="矩形 1"/>
          <p:cNvSpPr/>
          <p:nvPr/>
        </p:nvSpPr>
        <p:spPr>
          <a:xfrm>
            <a:off x="571140" y="1380367"/>
            <a:ext cx="8064859" cy="646331"/>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、自己训练</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、利用预训练的词嵌入模型</a:t>
            </a:r>
            <a:endParaRPr lang="en-US" altLang="zh-CN" dirty="0">
              <a:latin typeface="黑体" panose="02010609060101010101" pitchFamily="49" charset="-122"/>
              <a:ea typeface="黑体" panose="02010609060101010101" pitchFamily="49" charset="-122"/>
            </a:endParaRPr>
          </a:p>
        </p:txBody>
      </p:sp>
      <p:sp>
        <p:nvSpPr>
          <p:cNvPr id="8"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pic>
        <p:nvPicPr>
          <p:cNvPr id="9" name="图片 8" descr="country capitals"/>
          <p:cNvPicPr/>
          <p:nvPr/>
        </p:nvPicPr>
        <p:blipFill>
          <a:blip r:embed="rId1">
            <a:extLst>
              <a:ext uri="{28A0092B-C50C-407E-A947-70E740481C1C}">
                <a14:useLocalDpi xmlns:a14="http://schemas.microsoft.com/office/drawing/2010/main" val="0"/>
              </a:ext>
            </a:extLst>
          </a:blip>
          <a:srcRect/>
          <a:stretch>
            <a:fillRect/>
          </a:stretch>
        </p:blipFill>
        <p:spPr bwMode="auto">
          <a:xfrm>
            <a:off x="3678676" y="890311"/>
            <a:ext cx="5270500" cy="3930650"/>
          </a:xfrm>
          <a:prstGeom prst="rect">
            <a:avLst/>
          </a:prstGeom>
          <a:noFill/>
          <a:ln>
            <a:noFill/>
          </a:ln>
        </p:spPr>
      </p:pic>
      <p:sp>
        <p:nvSpPr>
          <p:cNvPr id="3" name="矩形 2"/>
          <p:cNvSpPr/>
          <p:nvPr/>
        </p:nvSpPr>
        <p:spPr>
          <a:xfrm>
            <a:off x="4572000" y="4766067"/>
            <a:ext cx="3570208" cy="338554"/>
          </a:xfrm>
          <a:prstGeom prst="rect">
            <a:avLst/>
          </a:prstGeom>
        </p:spPr>
        <p:txBody>
          <a:bodyPr wrap="none">
            <a:spAutoFit/>
          </a:bodyPr>
          <a:lstStyle/>
          <a:p>
            <a:r>
              <a:rPr lang="en-US" altLang="zh-CN" sz="1600" u="sng" kern="0" dirty="0">
                <a:solidFill>
                  <a:srgbClr val="0563C1"/>
                </a:solidFill>
                <a:latin typeface="宋体" panose="02010600030101010101" pitchFamily="2" charset="-122"/>
                <a:cs typeface="宋体" panose="02010600030101010101" pitchFamily="2" charset="-122"/>
                <a:hlinkClick r:id="rId2"/>
              </a:rPr>
              <a:t>https://skymind.com/wiki/word2vec</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6" name="矩形 5"/>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7"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词嵌入预训练模型</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2" name="矩形 1"/>
          <p:cNvSpPr/>
          <p:nvPr/>
        </p:nvSpPr>
        <p:spPr>
          <a:xfrm>
            <a:off x="571141" y="1147456"/>
            <a:ext cx="8064859" cy="3970318"/>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常见的词嵌入模型有</a:t>
            </a:r>
            <a:r>
              <a:rPr lang="en-US" altLang="zh-CN" dirty="0">
                <a:latin typeface="黑体" panose="02010609060101010101" pitchFamily="49" charset="-122"/>
                <a:ea typeface="黑体" panose="02010609060101010101" pitchFamily="49" charset="-122"/>
              </a:rPr>
              <a:t>word2vec</a:t>
            </a:r>
            <a:r>
              <a:rPr lang="zh-CN" altLang="en-US" dirty="0">
                <a:latin typeface="黑体" panose="02010609060101010101" pitchFamily="49" charset="-122"/>
                <a:ea typeface="黑体" panose="02010609060101010101" pitchFamily="49" charset="-122"/>
              </a:rPr>
              <a:t>、</a:t>
            </a:r>
            <a:r>
              <a:rPr lang="en-US" altLang="zh-CN" dirty="0" err="1">
                <a:latin typeface="黑体" panose="02010609060101010101" pitchFamily="49" charset="-122"/>
                <a:ea typeface="黑体" panose="02010609060101010101" pitchFamily="49" charset="-122"/>
              </a:rPr>
              <a:t>GloVe</a:t>
            </a:r>
            <a:r>
              <a:rPr lang="zh-CN" altLang="en-US" dirty="0">
                <a:latin typeface="黑体" panose="02010609060101010101" pitchFamily="49" charset="-122"/>
                <a:ea typeface="黑体" panose="02010609060101010101" pitchFamily="49" charset="-122"/>
              </a:rPr>
              <a:t>等</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b="1" dirty="0">
                <a:solidFill>
                  <a:srgbClr val="C00000"/>
                </a:solidFill>
              </a:rPr>
              <a:t>w</a:t>
            </a:r>
            <a:r>
              <a:rPr lang="en-US" altLang="zh-CN" b="1" dirty="0" smtClean="0">
                <a:solidFill>
                  <a:srgbClr val="C00000"/>
                </a:solidFill>
              </a:rPr>
              <a:t>ord2vec</a:t>
            </a:r>
            <a:endParaRPr lang="en-US" altLang="zh-CN" b="1" dirty="0">
              <a:solidFill>
                <a:srgbClr val="C00000"/>
              </a:solidFill>
            </a:endParaRPr>
          </a:p>
          <a:p>
            <a:endParaRPr lang="en-US" altLang="zh-CN" dirty="0"/>
          </a:p>
          <a:p>
            <a:r>
              <a:rPr lang="zh-CN" altLang="zh-CN" dirty="0"/>
              <a:t>通过对具有数十亿词的新闻文章进行训练，</a:t>
            </a:r>
            <a:r>
              <a:rPr lang="en-US" altLang="zh-CN" dirty="0"/>
              <a:t>Google</a:t>
            </a:r>
            <a:r>
              <a:rPr lang="zh-CN" altLang="zh-CN" dirty="0"/>
              <a:t>提供了一组词向量的结果，可以从</a:t>
            </a:r>
            <a:r>
              <a:rPr lang="en-US" altLang="zh-CN" u="sng" dirty="0">
                <a:hlinkClick r:id="rId1"/>
              </a:rPr>
              <a:t>http://word2vec.googlecode.com/svn/trunk/</a:t>
            </a:r>
            <a:r>
              <a:rPr lang="zh-CN" altLang="zh-CN" dirty="0"/>
              <a:t>获取</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b="1" dirty="0" err="1">
                <a:solidFill>
                  <a:srgbClr val="C00000"/>
                </a:solidFill>
                <a:latin typeface="黑体" panose="02010609060101010101" pitchFamily="49" charset="-122"/>
                <a:ea typeface="黑体" panose="02010609060101010101" pitchFamily="49" charset="-122"/>
              </a:rPr>
              <a:t>GloVe</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Wikipedia 2014+ </a:t>
            </a:r>
            <a:r>
              <a:rPr lang="en-US" altLang="zh-CN" dirty="0" err="1">
                <a:latin typeface="黑体" panose="02010609060101010101" pitchFamily="49" charset="-122"/>
                <a:ea typeface="黑体" panose="02010609060101010101" pitchFamily="49" charset="-122"/>
              </a:rPr>
              <a:t>Gigaword</a:t>
            </a:r>
            <a:r>
              <a:rPr lang="en-US" altLang="zh-CN" dirty="0">
                <a:latin typeface="黑体" panose="02010609060101010101" pitchFamily="49" charset="-122"/>
                <a:ea typeface="黑体" panose="02010609060101010101" pitchFamily="49" charset="-122"/>
              </a:rPr>
              <a:t> 5</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err="1">
                <a:latin typeface="黑体" panose="02010609060101010101" pitchFamily="49" charset="-122"/>
                <a:ea typeface="黑体" panose="02010609060101010101" pitchFamily="49" charset="-122"/>
              </a:rPr>
              <a:t>GloVe</a:t>
            </a:r>
            <a:r>
              <a:rPr lang="zh-CN" altLang="en-US" dirty="0">
                <a:latin typeface="黑体" panose="02010609060101010101" pitchFamily="49" charset="-122"/>
                <a:ea typeface="黑体" panose="02010609060101010101" pitchFamily="49" charset="-122"/>
              </a:rPr>
              <a:t>词嵌入可以从下面地址获得：</a:t>
            </a:r>
            <a:r>
              <a:rPr lang="en-US" altLang="zh-CN" dirty="0">
                <a:latin typeface="黑体" panose="02010609060101010101" pitchFamily="49" charset="-122"/>
                <a:ea typeface="黑体" panose="02010609060101010101" pitchFamily="49" charset="-122"/>
                <a:hlinkClick r:id="rId2"/>
              </a:rPr>
              <a:t>https://nlp.stanford.edu/projects/glove/</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如果想要训练中文文本，这里有一些预训练的中文词嵌入可用：</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hlinkClick r:id="rId3"/>
              </a:rPr>
              <a:t>https://github.com/Embedding/Chinese-Word-Vectors</a:t>
            </a:r>
            <a:endParaRPr lang="en-US" altLang="zh-CN" dirty="0">
              <a:latin typeface="黑体" panose="02010609060101010101" pitchFamily="49" charset="-122"/>
              <a:ea typeface="黑体" panose="02010609060101010101" pitchFamily="49" charset="-122"/>
            </a:endParaRPr>
          </a:p>
        </p:txBody>
      </p:sp>
      <p:sp>
        <p:nvSpPr>
          <p:cNvPr id="8"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组合 102"/>
          <p:cNvGrpSpPr/>
          <p:nvPr/>
        </p:nvGrpSpPr>
        <p:grpSpPr>
          <a:xfrm>
            <a:off x="571141" y="391880"/>
            <a:ext cx="499639" cy="498431"/>
            <a:chOff x="611187" y="261275"/>
            <a:chExt cx="666069" cy="664458"/>
          </a:xfrm>
        </p:grpSpPr>
        <p:sp>
          <p:nvSpPr>
            <p:cNvPr id="104" name="矩形 103"/>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sp>
          <p:nvSpPr>
            <p:cNvPr id="105" name="矩形 104"/>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黑体" panose="02010609060101010101" pitchFamily="49" charset="-122"/>
                <a:ea typeface="黑体" panose="02010609060101010101" pitchFamily="49" charset="-122"/>
              </a:endParaRPr>
            </a:p>
          </p:txBody>
        </p:sp>
      </p:grpSp>
      <p:sp>
        <p:nvSpPr>
          <p:cNvPr id="106" name="TextBox 1"/>
          <p:cNvSpPr txBox="1"/>
          <p:nvPr/>
        </p:nvSpPr>
        <p:spPr>
          <a:xfrm>
            <a:off x="1383957" y="442311"/>
            <a:ext cx="4031498"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从文本到词向量</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026" name="Picture 2" descr="Embedding Lay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244688"/>
            <a:ext cx="8382000" cy="36290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82721" y="4608854"/>
            <a:ext cx="8221973" cy="276999"/>
          </a:xfrm>
          <a:prstGeom prst="rect">
            <a:avLst/>
          </a:prstGeom>
        </p:spPr>
        <p:txBody>
          <a:bodyPr wrap="square">
            <a:spAutoFit/>
          </a:bodyPr>
          <a:lstStyle/>
          <a:p>
            <a:r>
              <a:rPr lang="en-US" altLang="zh-CN" sz="1200" dirty="0">
                <a:hlinkClick r:id="rId2"/>
              </a:rPr>
              <a:t>https://developers.google.com/machine-learning/guides/text-classification/step-3</a:t>
            </a:r>
            <a:endParaRPr lang="zh-CN" altLang="en-US" sz="1200" dirty="0"/>
          </a:p>
        </p:txBody>
      </p:sp>
      <p:sp>
        <p:nvSpPr>
          <p:cNvPr id="3" name="文本框 2"/>
          <p:cNvSpPr txBox="1"/>
          <p:nvPr/>
        </p:nvSpPr>
        <p:spPr>
          <a:xfrm>
            <a:off x="922027" y="1168831"/>
            <a:ext cx="646331"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latin typeface="微软雅黑" panose="020B0503020204020204" pitchFamily="34" charset="-122"/>
                <a:ea typeface="微软雅黑" panose="020B0503020204020204" pitchFamily="34" charset="-122"/>
              </a:rPr>
              <a:t>文本</a:t>
            </a:r>
            <a:endParaRPr lang="zh-CN" altLang="en-US"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534442" y="1164470"/>
            <a:ext cx="1338828"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latin typeface="微软雅黑" panose="020B0503020204020204" pitchFamily="34" charset="-122"/>
                <a:ea typeface="微软雅黑" panose="020B0503020204020204" pitchFamily="34" charset="-122"/>
              </a:rPr>
              <a:t>词索引向量</a:t>
            </a:r>
            <a:endParaRPr lang="zh-CN" altLang="en-US"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2073137" y="1353497"/>
            <a:ext cx="110799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zh-CN" altLang="en-US" b="1" dirty="0">
                <a:latin typeface="微软雅黑" panose="020B0503020204020204" pitchFamily="34" charset="-122"/>
                <a:ea typeface="微软雅黑" panose="020B0503020204020204" pitchFamily="34" charset="-122"/>
              </a:rPr>
              <a:t>词索引表</a:t>
            </a:r>
            <a:endParaRPr lang="zh-CN" altLang="en-US"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401449" y="1164470"/>
            <a:ext cx="1338828"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zh-CN" altLang="en-US" b="1" dirty="0">
                <a:latin typeface="微软雅黑" panose="020B0503020204020204" pitchFamily="34" charset="-122"/>
                <a:ea typeface="微软雅黑" panose="020B0503020204020204" pitchFamily="34" charset="-122"/>
              </a:rPr>
              <a:t>词嵌入矩阵</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TextBox 1"/>
          <p:cNvSpPr txBox="1"/>
          <p:nvPr/>
        </p:nvSpPr>
        <p:spPr>
          <a:xfrm>
            <a:off x="1383957" y="442311"/>
            <a:ext cx="3822357" cy="461665"/>
          </a:xfrm>
          <a:prstGeom prst="rect">
            <a:avLst/>
          </a:prstGeom>
          <a:noFill/>
        </p:spPr>
        <p:txBody>
          <a:bodyPr wrap="square" rtlCol="0">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Deep Dream </a:t>
            </a:r>
            <a:r>
              <a:rPr lang="zh-CN" altLang="en-US" sz="2400" b="1" dirty="0" smtClean="0">
                <a:solidFill>
                  <a:schemeClr val="accent1"/>
                </a:solidFill>
                <a:latin typeface="微软雅黑" panose="020B0503020204020204" pitchFamily="34" charset="-122"/>
                <a:ea typeface="微软雅黑" panose="020B0503020204020204" pitchFamily="34" charset="-122"/>
              </a:rPr>
              <a:t>技术原理</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49910" y="1953260"/>
            <a:ext cx="8095615" cy="2983230"/>
            <a:chOff x="643273" y="1641418"/>
            <a:chExt cx="8268329" cy="3133562"/>
          </a:xfrm>
        </p:grpSpPr>
        <p:pic>
          <p:nvPicPr>
            <p:cNvPr id="12" name="图片 11"/>
            <p:cNvPicPr>
              <a:picLocks noChangeAspect="1"/>
            </p:cNvPicPr>
            <p:nvPr/>
          </p:nvPicPr>
          <p:blipFill rotWithShape="1">
            <a:blip r:embed="rId1">
              <a:extLst>
                <a:ext uri="{28A0092B-C50C-407E-A947-70E740481C1C}">
                  <a14:useLocalDpi xmlns:a14="http://schemas.microsoft.com/office/drawing/2010/main" val="0"/>
                </a:ext>
              </a:extLst>
            </a:blip>
            <a:srcRect r="23439"/>
            <a:stretch>
              <a:fillRect/>
            </a:stretch>
          </p:blipFill>
          <p:spPr>
            <a:xfrm>
              <a:off x="2032281" y="1641418"/>
              <a:ext cx="3380509" cy="1433009"/>
            </a:xfrm>
            <a:prstGeom prst="rect">
              <a:avLst/>
            </a:prstGeom>
          </p:spPr>
        </p:pic>
        <p:sp>
          <p:nvSpPr>
            <p:cNvPr id="3" name="下箭头 2"/>
            <p:cNvSpPr/>
            <p:nvPr/>
          </p:nvSpPr>
          <p:spPr>
            <a:xfrm rot="16200000">
              <a:off x="1869099" y="2339325"/>
              <a:ext cx="221673" cy="258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17" name="下箭头 16"/>
            <p:cNvSpPr/>
            <p:nvPr/>
          </p:nvSpPr>
          <p:spPr>
            <a:xfrm rot="16200000">
              <a:off x="5483734" y="2339324"/>
              <a:ext cx="221673" cy="2588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43273" y="3100248"/>
              <a:ext cx="1382026" cy="3868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随机噪音</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031522" y="3122615"/>
              <a:ext cx="1734442" cy="3868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卷积神经网络</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5925027" y="3112692"/>
              <a:ext cx="1734442" cy="3868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预测结果</a:t>
              </a:r>
              <a:endParaRPr lang="zh-CN" altLang="en-US"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659469" y="3126523"/>
              <a:ext cx="1252133" cy="3868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真实</a:t>
              </a:r>
              <a:r>
                <a:rPr lang="zh-CN" altLang="en-US" dirty="0" smtClean="0">
                  <a:latin typeface="微软雅黑" panose="020B0503020204020204" pitchFamily="34" charset="-122"/>
                  <a:ea typeface="微软雅黑" panose="020B0503020204020204" pitchFamily="34" charset="-122"/>
                </a:rPr>
                <a:t>标签</a:t>
              </a:r>
              <a:endParaRPr lang="zh-CN" altLang="en-US" dirty="0">
                <a:latin typeface="微软雅黑" panose="020B0503020204020204" pitchFamily="34" charset="-122"/>
                <a:ea typeface="微软雅黑" panose="020B0503020204020204" pitchFamily="34" charset="-122"/>
              </a:endParaRPr>
            </a:p>
          </p:txBody>
        </p:sp>
        <p:pic>
          <p:nvPicPr>
            <p:cNvPr id="14" name="图片 1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328" y="2151315"/>
              <a:ext cx="1457528" cy="771633"/>
            </a:xfrm>
            <a:prstGeom prst="rect">
              <a:avLst/>
            </a:prstGeom>
          </p:spPr>
        </p:pic>
        <p:sp>
          <p:nvSpPr>
            <p:cNvPr id="22" name="爆炸形 1 21"/>
            <p:cNvSpPr/>
            <p:nvPr/>
          </p:nvSpPr>
          <p:spPr>
            <a:xfrm>
              <a:off x="6792248" y="3843092"/>
              <a:ext cx="1208475" cy="93188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solidFill>
                  <a:latin typeface="微软雅黑" panose="020B0503020204020204" pitchFamily="34" charset="-122"/>
                  <a:ea typeface="微软雅黑" panose="020B0503020204020204" pitchFamily="34" charset="-122"/>
                </a:rPr>
                <a:t>误差</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23" name="下箭头 22"/>
            <p:cNvSpPr/>
            <p:nvPr/>
          </p:nvSpPr>
          <p:spPr>
            <a:xfrm>
              <a:off x="7222674" y="3401366"/>
              <a:ext cx="228363" cy="2704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sp>
          <p:nvSpPr>
            <p:cNvPr id="25" name="直角上箭头 24"/>
            <p:cNvSpPr/>
            <p:nvPr/>
          </p:nvSpPr>
          <p:spPr>
            <a:xfrm flipH="1">
              <a:off x="975405" y="3671769"/>
              <a:ext cx="5616848" cy="758627"/>
            </a:xfrm>
            <a:prstGeom prst="bentUpArrow">
              <a:avLst>
                <a:gd name="adj1" fmla="val 17695"/>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l="1818" t="4745" r="61591" b="5412"/>
            <a:stretch>
              <a:fillRect/>
            </a:stretch>
          </p:blipFill>
          <p:spPr>
            <a:xfrm>
              <a:off x="750475" y="1989555"/>
              <a:ext cx="861942" cy="856589"/>
            </a:xfrm>
            <a:prstGeom prst="rect">
              <a:avLst/>
            </a:prstGeom>
          </p:spPr>
        </p:pic>
        <p:sp>
          <p:nvSpPr>
            <p:cNvPr id="27" name="文本框 26"/>
            <p:cNvSpPr txBox="1"/>
            <p:nvPr/>
          </p:nvSpPr>
          <p:spPr>
            <a:xfrm>
              <a:off x="7593481" y="2373871"/>
              <a:ext cx="1194621" cy="3868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“海星”</a:t>
              </a:r>
              <a:endParaRPr lang="zh-CN" altLang="en-US"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3031522" y="3973338"/>
              <a:ext cx="2692484" cy="38686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调整输入图像的像素值</a:t>
              </a:r>
              <a:endParaRPr lang="zh-CN" altLang="en-US" dirty="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22555" y="1013460"/>
            <a:ext cx="9265920" cy="1176655"/>
          </a:xfrm>
          <a:prstGeom prst="rect">
            <a:avLst/>
          </a:prstGeom>
          <a:solidFill>
            <a:schemeClr val="bg1"/>
          </a:solidFill>
        </p:spPr>
        <p:txBody>
          <a:bodyPr wrap="square" rtlCol="0" anchor="t">
            <a:noAutofit/>
          </a:bodyPr>
          <a:p>
            <a:pPr marL="285750" indent="-285750">
              <a:lnSpc>
                <a:spcPct val="100000"/>
              </a:lnSpc>
              <a:buFont typeface="Wingdings" panose="05000000000000000000" charset="0"/>
              <a:buChar char="ü"/>
            </a:pPr>
            <a:r>
              <a:rPr lang="zh-CN" altLang="en-US" sz="1600" dirty="0">
                <a:sym typeface="+mn-ea"/>
              </a:rPr>
              <a:t>假设输入图像是</a:t>
            </a:r>
            <a:r>
              <a:rPr lang="en-US" altLang="zh-CN" sz="1600" dirty="0">
                <a:sym typeface="+mn-ea"/>
              </a:rPr>
              <a:t>X</a:t>
            </a:r>
            <a:r>
              <a:rPr lang="zh-CN" altLang="en-US" sz="1600" dirty="0">
                <a:sym typeface="+mn-ea"/>
              </a:rPr>
              <a:t>，这个输入图像可以是随机噪声图像，也可以是作为加工背景图的普通图像</a:t>
            </a:r>
            <a:endParaRPr lang="zh-CN" altLang="en-US" sz="1600" dirty="0"/>
          </a:p>
          <a:p>
            <a:pPr marL="285750" indent="-285750">
              <a:lnSpc>
                <a:spcPct val="100000"/>
              </a:lnSpc>
              <a:buFont typeface="Wingdings" panose="05000000000000000000" charset="0"/>
              <a:buChar char="ü"/>
            </a:pPr>
            <a:r>
              <a:rPr lang="zh-CN" altLang="en-US" sz="1600" dirty="0">
                <a:sym typeface="+mn-ea"/>
              </a:rPr>
              <a:t>把这个图像输入到一个训练好的卷积神经网络中去做预测，那么它的输出结果是各个类别的概率</a:t>
            </a:r>
            <a:endParaRPr lang="zh-CN" altLang="en-US" sz="1600" dirty="0"/>
          </a:p>
          <a:p>
            <a:pPr marL="285750" indent="-285750">
              <a:lnSpc>
                <a:spcPct val="100000"/>
              </a:lnSpc>
              <a:buFont typeface="Wingdings" panose="05000000000000000000" charset="0"/>
              <a:buChar char="ü"/>
            </a:pPr>
            <a:r>
              <a:rPr lang="zh-CN" altLang="en-US" sz="1600" dirty="0">
                <a:sym typeface="+mn-ea"/>
              </a:rPr>
              <a:t>指定一个目标标签（如海星图像</a:t>
            </a:r>
            <a:r>
              <a:rPr lang="zh-CN" altLang="en-US" sz="1600" dirty="0">
                <a:latin typeface="Times New Roman" panose="02020603050405020304" pitchFamily="18" charset="0"/>
                <a:sym typeface="+mn-ea"/>
              </a:rPr>
              <a:t>）</a:t>
            </a:r>
            <a:r>
              <a:rPr lang="zh-CN" altLang="en-US" sz="1600" dirty="0">
                <a:sym typeface="+mn-ea"/>
              </a:rPr>
              <a:t>，通过海星和预测结果的类别之间的误差，反向传播到输入图像</a:t>
            </a:r>
            <a:endParaRPr lang="zh-CN" altLang="en-US" sz="1600" dirty="0"/>
          </a:p>
          <a:p>
            <a:pPr marL="285750" indent="-285750">
              <a:lnSpc>
                <a:spcPct val="100000"/>
              </a:lnSpc>
              <a:buFont typeface="Wingdings" panose="05000000000000000000" charset="0"/>
              <a:buChar char="ü"/>
            </a:pPr>
            <a:r>
              <a:rPr lang="zh-CN" altLang="en-US" sz="1600" dirty="0">
                <a:sym typeface="+mn-ea"/>
              </a:rPr>
              <a:t>注意：这里调整的是</a:t>
            </a:r>
            <a:r>
              <a:rPr lang="zh-CN" altLang="en-US" sz="1600" b="1" dirty="0">
                <a:sym typeface="+mn-ea"/>
              </a:rPr>
              <a:t>输入图像的像素值</a:t>
            </a:r>
            <a:r>
              <a:rPr lang="zh-CN" altLang="en-US" sz="1600" dirty="0">
                <a:sym typeface="+mn-ea"/>
              </a:rPr>
              <a:t>而不是卷积神经网络参数</a:t>
            </a:r>
            <a:endParaRPr lang="zh-CN" altLang="en-US" sz="1600" dirty="0">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TextBox 1"/>
          <p:cNvSpPr txBox="1"/>
          <p:nvPr/>
        </p:nvSpPr>
        <p:spPr>
          <a:xfrm>
            <a:off x="1383957" y="442311"/>
            <a:ext cx="3822357" cy="461665"/>
          </a:xfrm>
          <a:prstGeom prst="rect">
            <a:avLst/>
          </a:prstGeom>
          <a:noFill/>
        </p:spPr>
        <p:txBody>
          <a:bodyPr wrap="square" rtlCol="0">
            <a:spAutoFit/>
          </a:bodyPr>
          <a:lstStyle/>
          <a:p>
            <a:r>
              <a:rPr lang="en-US" altLang="zh-CN" sz="2400" b="1" dirty="0">
                <a:solidFill>
                  <a:schemeClr val="accent1"/>
                </a:solidFill>
                <a:latin typeface="微软雅黑" panose="020B0503020204020204" pitchFamily="34" charset="-122"/>
                <a:ea typeface="微软雅黑" panose="020B0503020204020204" pitchFamily="34" charset="-122"/>
              </a:rPr>
              <a:t>Deep Dream </a:t>
            </a:r>
            <a:r>
              <a:rPr lang="zh-CN" altLang="en-US" sz="2400" b="1" dirty="0" smtClean="0">
                <a:solidFill>
                  <a:schemeClr val="accent1"/>
                </a:solidFill>
                <a:latin typeface="微软雅黑" panose="020B0503020204020204" pitchFamily="34" charset="-122"/>
                <a:ea typeface="微软雅黑" panose="020B0503020204020204" pitchFamily="34" charset="-122"/>
              </a:rPr>
              <a:t>技术原理</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7636" y="2249714"/>
            <a:ext cx="3077499" cy="1245618"/>
          </a:xfrm>
          <a:prstGeom prst="rect">
            <a:avLst/>
          </a:prstGeom>
        </p:spPr>
      </p:pic>
      <p:sp>
        <p:nvSpPr>
          <p:cNvPr id="9" name="文本框 8"/>
          <p:cNvSpPr txBox="1"/>
          <p:nvPr/>
        </p:nvSpPr>
        <p:spPr>
          <a:xfrm>
            <a:off x="217636" y="3698532"/>
            <a:ext cx="3077499"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极大化</a:t>
            </a:r>
            <a:r>
              <a:rPr lang="zh-CN" altLang="en-US" dirty="0" smtClean="0">
                <a:solidFill>
                  <a:srgbClr val="0070C0"/>
                </a:solidFill>
                <a:latin typeface="微软雅黑" panose="020B0503020204020204" pitchFamily="34" charset="-122"/>
                <a:ea typeface="微软雅黑" panose="020B0503020204020204" pitchFamily="34" charset="-122"/>
              </a:rPr>
              <a:t>某一类别</a:t>
            </a:r>
            <a:r>
              <a:rPr lang="zh-CN" altLang="en-US" dirty="0" smtClean="0">
                <a:latin typeface="微软雅黑" panose="020B0503020204020204" pitchFamily="34" charset="-122"/>
                <a:ea typeface="微软雅黑" panose="020B0503020204020204" pitchFamily="34" charset="-122"/>
              </a:rPr>
              <a:t>（例如海星）的概率得到的图片</a:t>
            </a: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718" y="1335315"/>
            <a:ext cx="5302531" cy="3106952"/>
          </a:xfrm>
          <a:prstGeom prst="rect">
            <a:avLst/>
          </a:prstGeom>
        </p:spPr>
      </p:pic>
      <p:sp>
        <p:nvSpPr>
          <p:cNvPr id="10" name="文本框 9"/>
          <p:cNvSpPr txBox="1"/>
          <p:nvPr/>
        </p:nvSpPr>
        <p:spPr>
          <a:xfrm>
            <a:off x="3953550" y="4442267"/>
            <a:ext cx="5447282"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极大化</a:t>
            </a:r>
            <a:r>
              <a:rPr lang="en-US" altLang="zh-CN" dirty="0" smtClean="0">
                <a:latin typeface="微软雅黑" panose="020B0503020204020204" pitchFamily="34" charset="-122"/>
                <a:ea typeface="微软雅黑" panose="020B0503020204020204" pitchFamily="34" charset="-122"/>
              </a:rPr>
              <a:t>CNN</a:t>
            </a:r>
            <a:r>
              <a:rPr lang="zh-CN" altLang="en-US" dirty="0" smtClean="0">
                <a:solidFill>
                  <a:srgbClr val="0070C0"/>
                </a:solidFill>
                <a:latin typeface="微软雅黑" panose="020B0503020204020204" pitchFamily="34" charset="-122"/>
                <a:ea typeface="微软雅黑" panose="020B0503020204020204" pitchFamily="34" charset="-122"/>
              </a:rPr>
              <a:t>各个输出类别</a:t>
            </a:r>
            <a:r>
              <a:rPr lang="zh-CN" altLang="en-US" dirty="0" smtClean="0">
                <a:latin typeface="微软雅黑" panose="020B0503020204020204" pitchFamily="34" charset="-122"/>
                <a:ea typeface="微软雅黑" panose="020B0503020204020204" pitchFamily="34" charset="-122"/>
              </a:rPr>
              <a:t>的概率得到的图片</a:t>
            </a:r>
            <a:endParaRPr lang="zh-CN" altLang="en-US"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17636" y="1067092"/>
            <a:ext cx="3077499" cy="645160"/>
          </a:xfrm>
          <a:prstGeom prst="rect">
            <a:avLst/>
          </a:prstGeom>
          <a:noFill/>
        </p:spPr>
        <p:txBody>
          <a:bodyPr wrap="square" rtlCol="0">
            <a:spAutoFit/>
          </a:bodyPr>
          <a:p>
            <a:r>
              <a:rPr lang="zh-CN" altLang="en-US" dirty="0" smtClean="0">
                <a:latin typeface="微软雅黑" panose="020B0503020204020204" pitchFamily="34" charset="-122"/>
                <a:ea typeface="微软雅黑" panose="020B0503020204020204" pitchFamily="34" charset="-122"/>
              </a:rPr>
              <a:t>最后的类别概率代表了输入图像具备什么样的</a:t>
            </a:r>
            <a:r>
              <a:rPr lang="zh-CN" altLang="en-US" dirty="0" smtClean="0">
                <a:latin typeface="微软雅黑" panose="020B0503020204020204" pitchFamily="34" charset="-122"/>
                <a:ea typeface="微软雅黑" panose="020B0503020204020204" pitchFamily="34" charset="-122"/>
              </a:rPr>
              <a:t>特征</a:t>
            </a:r>
            <a:endParaRPr lang="zh-CN" altLang="en-US" dirty="0" smtClean="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1440,&quot;width&quot;:12140.524409448819}"/>
</p:tagLst>
</file>

<file path=ppt/tags/tag2.xml><?xml version="1.0" encoding="utf-8"?>
<p:tagLst xmlns:p="http://schemas.openxmlformats.org/presentationml/2006/main">
  <p:tag name="KSO_WPP_MARK_KEY" val="c80a38df-c46c-4dde-95b9-def8d6b03334"/>
  <p:tag name="COMMONDATA" val="eyJoZGlkIjoiMzEwNTM5NzYwMDRjMzkwZTVkZjY2ODkwMGIxNGU0OTUifQ=="/>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rgbClr val="FFFF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9226</Words>
  <Application>WPS 演示</Application>
  <PresentationFormat>全屏显示(16:9)</PresentationFormat>
  <Paragraphs>810</Paragraphs>
  <Slides>72</Slides>
  <Notes>94</Notes>
  <HiddenSlides>0</HiddenSlides>
  <MMClips>4</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72</vt:i4>
      </vt:variant>
    </vt:vector>
  </HeadingPairs>
  <TitlesOfParts>
    <vt:vector size="92" baseType="lpstr">
      <vt:lpstr>Arial</vt:lpstr>
      <vt:lpstr>宋体</vt:lpstr>
      <vt:lpstr>Wingdings</vt:lpstr>
      <vt:lpstr>Helvetica Neue Light</vt:lpstr>
      <vt:lpstr>微软雅黑</vt:lpstr>
      <vt:lpstr>黑体</vt:lpstr>
      <vt:lpstr>Times New Roman</vt:lpstr>
      <vt:lpstr>Cambria Math</vt:lpstr>
      <vt:lpstr>Wingdings</vt:lpstr>
      <vt:lpstr>Calibri</vt:lpstr>
      <vt:lpstr>Arial Unicode MS</vt:lpstr>
      <vt:lpstr>Calibri Light</vt:lpstr>
      <vt:lpstr>Meiryo</vt:lpstr>
      <vt:lpstr>Yu Gothic UI</vt:lpstr>
      <vt:lpstr>仿宋</vt:lpstr>
      <vt:lpstr>DejaVu Sans Mono</vt:lpstr>
      <vt:lpstr>Segoe Print</vt:lpstr>
      <vt:lpstr>新宋体</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zjutlzr</dc:creator>
  <cp:lastModifiedBy>niexy</cp:lastModifiedBy>
  <cp:revision>789</cp:revision>
  <dcterms:created xsi:type="dcterms:W3CDTF">2022-12-02T14:56:00Z</dcterms:created>
  <dcterms:modified xsi:type="dcterms:W3CDTF">2023-10-24T04:06:10Z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2052-11.1.0.12650</vt:lpwstr>
  </property>
  <property fmtid="{D5CDD505-2E9C-101B-9397-08002B2CF9AE}" pid="3" name="ICV">
    <vt:lpwstr>4E432739AE4200CF0A128A63B83C6F27</vt:lpwstr>
  </property>
</Properties>
</file>